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3" r:id="rId1"/>
    <p:sldMasterId id="2147483662" r:id="rId2"/>
  </p:sldMasterIdLst>
  <p:notesMasterIdLst>
    <p:notesMasterId r:id="rId15"/>
  </p:notesMasterIdLst>
  <p:handoutMasterIdLst>
    <p:handoutMasterId r:id="rId16"/>
  </p:handoutMasterIdLst>
  <p:sldIdLst>
    <p:sldId id="409" r:id="rId3"/>
    <p:sldId id="594" r:id="rId4"/>
    <p:sldId id="608" r:id="rId5"/>
    <p:sldId id="596" r:id="rId6"/>
    <p:sldId id="610" r:id="rId7"/>
    <p:sldId id="599" r:id="rId8"/>
    <p:sldId id="606" r:id="rId9"/>
    <p:sldId id="600" r:id="rId10"/>
    <p:sldId id="603" r:id="rId11"/>
    <p:sldId id="607" r:id="rId12"/>
    <p:sldId id="611" r:id="rId13"/>
    <p:sldId id="605" r:id="rId14"/>
  </p:sldIdLst>
  <p:sldSz cx="9144000" cy="6858000" type="screen4x3"/>
  <p:notesSz cx="6997700" cy="92837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11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24">
          <p15:clr>
            <a:srgbClr val="A4A3A4"/>
          </p15:clr>
        </p15:guide>
        <p15:guide id="2" pos="22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6C92F2"/>
    <a:srgbClr val="FFFF66"/>
    <a:srgbClr val="FF66FF"/>
    <a:srgbClr val="800080"/>
    <a:srgbClr val="0970E1"/>
    <a:srgbClr val="003399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44" autoAdjust="0"/>
    <p:restoredTop sz="92945" autoAdjust="0"/>
  </p:normalViewPr>
  <p:slideViewPr>
    <p:cSldViewPr snapToGrid="0">
      <p:cViewPr varScale="1">
        <p:scale>
          <a:sx n="81" d="100"/>
          <a:sy n="81" d="100"/>
        </p:scale>
        <p:origin x="-1296" y="-84"/>
      </p:cViewPr>
      <p:guideLst>
        <p:guide orient="horz" pos="2160"/>
        <p:guide pos="11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5" d="100"/>
        <a:sy n="85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-1968" y="-84"/>
      </p:cViewPr>
      <p:guideLst>
        <p:guide orient="horz" pos="2924"/>
        <p:guide pos="22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31753" cy="46562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2637" tIns="46318" rIns="92637" bIns="46318" numCol="1" anchor="t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endParaRPr lang="en-US" dirty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5947" y="1"/>
            <a:ext cx="3031753" cy="46562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2637" tIns="46318" rIns="92637" bIns="46318" numCol="1" anchor="t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endParaRPr lang="en-US" dirty="0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18075"/>
            <a:ext cx="3031753" cy="465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2637" tIns="46318" rIns="92637" bIns="46318" numCol="1" anchor="b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endParaRPr lang="en-US" dirty="0"/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5947" y="8818075"/>
            <a:ext cx="3031753" cy="465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2637" tIns="46318" rIns="92637" bIns="46318" numCol="1" anchor="b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fld id="{B5FA61FB-A720-42CF-A848-CDE2E1F2D9D5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5549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31753" cy="46562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2637" tIns="46318" rIns="92637" bIns="46318" numCol="1" anchor="t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endParaRPr lang="en-US" dirty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5947" y="1"/>
            <a:ext cx="3031753" cy="46562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2637" tIns="46318" rIns="92637" bIns="46318" numCol="1" anchor="t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endParaRPr lang="en-US" dirty="0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7925" y="695325"/>
            <a:ext cx="4640263" cy="34798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194" y="4409838"/>
            <a:ext cx="5129312" cy="417782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2637" tIns="46318" rIns="92637" bIns="463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18075"/>
            <a:ext cx="3031753" cy="465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2637" tIns="46318" rIns="92637" bIns="46318" numCol="1" anchor="b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endParaRPr lang="en-US" dirty="0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5947" y="8818075"/>
            <a:ext cx="3031753" cy="465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2637" tIns="46318" rIns="92637" bIns="46318" numCol="1" anchor="b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fld id="{982FA804-F3BB-4D81-A8E6-2F45D7815781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445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959BE7-43D1-4110-B877-16F5D27260A0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887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7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4079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B1AEF2-4F0A-47DD-AF26-8E223C5DDE6F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716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0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848100" y="2286000"/>
            <a:ext cx="4762500" cy="1905000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/>
              <a:t>Briefing Topic Title Goes Here</a:t>
            </a:r>
          </a:p>
        </p:txBody>
      </p:sp>
      <p:sp>
        <p:nvSpPr>
          <p:cNvPr id="81203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533900" y="5162550"/>
            <a:ext cx="4038600" cy="116205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/>
              <a:t>Briefer’s Name</a:t>
            </a:r>
          </a:p>
          <a:p>
            <a:r>
              <a:rPr lang="en-US"/>
              <a:t>Office Symbol</a:t>
            </a:r>
          </a:p>
        </p:txBody>
      </p:sp>
      <p:sp>
        <p:nvSpPr>
          <p:cNvPr id="812036" name="Line 4"/>
          <p:cNvSpPr>
            <a:spLocks noChangeShapeType="1"/>
          </p:cNvSpPr>
          <p:nvPr/>
        </p:nvSpPr>
        <p:spPr bwMode="auto">
          <a:xfrm>
            <a:off x="381000" y="64516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812038" name="Line 6"/>
          <p:cNvSpPr>
            <a:spLocks noChangeShapeType="1"/>
          </p:cNvSpPr>
          <p:nvPr/>
        </p:nvSpPr>
        <p:spPr bwMode="auto">
          <a:xfrm>
            <a:off x="381000" y="12319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47383" y="2628874"/>
            <a:ext cx="2533676" cy="253367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FFA47-3935-4D25-8087-B3EDE48689D8}" type="datetimeFigureOut">
              <a:rPr lang="en-US" smtClean="0"/>
              <a:t>7/6/2017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7D0D-C385-4BF9-9477-083636A1F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321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FFA47-3935-4D25-8087-B3EDE48689D8}" type="datetimeFigureOut">
              <a:rPr lang="en-US" smtClean="0"/>
              <a:t>7/6/2017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7D0D-C385-4BF9-9477-083636A1F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1585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FFA47-3935-4D25-8087-B3EDE48689D8}" type="datetimeFigureOut">
              <a:rPr lang="en-US" smtClean="0"/>
              <a:t>7/6/2017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7D0D-C385-4BF9-9477-083636A1F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4033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FFA47-3935-4D25-8087-B3EDE48689D8}" type="datetimeFigureOut">
              <a:rPr lang="en-US" smtClean="0"/>
              <a:t>7/6/2017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7D0D-C385-4BF9-9477-083636A1F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6289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FFA47-3935-4D25-8087-B3EDE48689D8}" type="datetimeFigureOut">
              <a:rPr lang="en-US" smtClean="0"/>
              <a:t>7/6/2017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7D0D-C385-4BF9-9477-083636A1F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854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FFA47-3935-4D25-8087-B3EDE48689D8}" type="datetimeFigureOut">
              <a:rPr lang="en-US" smtClean="0"/>
              <a:t>7/6/2017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7D0D-C385-4BF9-9477-083636A1F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572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FFA47-3935-4D25-8087-B3EDE48689D8}" type="datetimeFigureOut">
              <a:rPr lang="en-US" smtClean="0"/>
              <a:t>7/6/2017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7D0D-C385-4BF9-9477-083636A1F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782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8150" y="1536700"/>
            <a:ext cx="4094163" cy="47894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4713" y="1536700"/>
            <a:ext cx="4095750" cy="47894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FFA47-3935-4D25-8087-B3EDE48689D8}" type="datetimeFigureOut">
              <a:rPr lang="en-US" smtClean="0"/>
              <a:t>7/6/2017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7D0D-C385-4BF9-9477-083636A1FF3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47383" y="2628874"/>
            <a:ext cx="2533676" cy="2533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874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FFA47-3935-4D25-8087-B3EDE48689D8}" type="datetimeFigureOut">
              <a:rPr lang="en-US" smtClean="0"/>
              <a:t>7/6/2017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7D0D-C385-4BF9-9477-083636A1F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958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FFA47-3935-4D25-8087-B3EDE48689D8}" type="datetimeFigureOut">
              <a:rPr lang="en-US" smtClean="0"/>
              <a:t>7/6/2017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7D0D-C385-4BF9-9477-083636A1F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039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FFA47-3935-4D25-8087-B3EDE48689D8}" type="datetimeFigureOut">
              <a:rPr lang="en-US" smtClean="0"/>
              <a:t>7/6/2017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B7D0D-C385-4BF9-9477-083636A1F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433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01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8150" y="1536700"/>
            <a:ext cx="8342313" cy="478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81101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911350" y="76200"/>
            <a:ext cx="6781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11012" name="Line 4"/>
          <p:cNvSpPr>
            <a:spLocks noChangeShapeType="1"/>
          </p:cNvSpPr>
          <p:nvPr/>
        </p:nvSpPr>
        <p:spPr bwMode="auto">
          <a:xfrm>
            <a:off x="381000" y="64516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811013" name="Line 5"/>
          <p:cNvSpPr>
            <a:spLocks noChangeShapeType="1"/>
          </p:cNvSpPr>
          <p:nvPr/>
        </p:nvSpPr>
        <p:spPr bwMode="auto">
          <a:xfrm>
            <a:off x="422275" y="1414463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811015" name="Text Box 7"/>
          <p:cNvSpPr txBox="1">
            <a:spLocks noChangeArrowheads="1"/>
          </p:cNvSpPr>
          <p:nvPr/>
        </p:nvSpPr>
        <p:spPr bwMode="auto">
          <a:xfrm>
            <a:off x="1295400" y="6491288"/>
            <a:ext cx="6553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i="1" dirty="0">
                <a:latin typeface="Century Schoolbook" pitchFamily="18" charset="0"/>
              </a:rPr>
              <a:t>I n t e g r i t y  -  S e r v i c e  -  E x c e l l e n c e 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8150" y="77249"/>
            <a:ext cx="1141951" cy="114195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6" r:id="rId2"/>
    <p:sldLayoutId id="2147483658" r:id="rId3"/>
    <p:sldLayoutId id="2147483660" r:id="rId4"/>
    <p:sldLayoutId id="2147483661" r:id="rId5"/>
  </p:sldLayoutIdLst>
  <p:txStyles>
    <p:titleStyle>
      <a:lvl1pPr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+mj-lt"/>
          <a:ea typeface="+mj-ea"/>
          <a:cs typeface="+mj-cs"/>
        </a:defRPr>
      </a:lvl1pPr>
      <a:lvl2pPr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2pPr>
      <a:lvl3pPr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3pPr>
      <a:lvl4pPr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4pPr>
      <a:lvl5pPr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9pPr>
    </p:titleStyle>
    <p:bodyStyle>
      <a:lvl1pPr marL="285750" indent="-285750" algn="l" rtl="0" fontAlgn="base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688975" indent="-282575" algn="l" rtl="0" fontAlgn="base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2200" b="1">
          <a:solidFill>
            <a:schemeClr val="tx1"/>
          </a:solidFill>
          <a:latin typeface="+mn-lt"/>
        </a:defRPr>
      </a:lvl2pPr>
      <a:lvl3pPr marL="1027113" indent="-223838" algn="l" rtl="0" fontAlgn="base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3FFA47-3935-4D25-8087-B3EDE48689D8}" type="datetimeFigureOut">
              <a:rPr lang="en-US" smtClean="0"/>
              <a:t>7/6/2017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FB7D0D-C385-4BF9-9477-083636A1FF3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438150" y="77249"/>
            <a:ext cx="1141951" cy="1141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092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06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053089" y="2861223"/>
            <a:ext cx="5861930" cy="3195429"/>
          </a:xfrm>
        </p:spPr>
        <p:txBody>
          <a:bodyPr/>
          <a:lstStyle/>
          <a:p>
            <a:pPr lvl="0" algn="ctr">
              <a:spcBef>
                <a:spcPct val="0"/>
              </a:spcBef>
              <a:buClrTx/>
              <a:buSzTx/>
            </a:pPr>
            <a:endParaRPr lang="en-US" sz="2000" b="0" kern="12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 lvl="0" algn="ctr">
              <a:spcBef>
                <a:spcPct val="0"/>
              </a:spcBef>
              <a:buClrTx/>
              <a:buSzTx/>
            </a:pPr>
            <a:endParaRPr lang="en-US" sz="2000" b="0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 lvl="0" algn="ctr">
              <a:spcBef>
                <a:spcPct val="0"/>
              </a:spcBef>
              <a:buClrTx/>
              <a:buSzTx/>
            </a:pPr>
            <a:r>
              <a:rPr lang="en-US" sz="3200" i="1" u="sng" kern="1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Ashley </a:t>
            </a:r>
            <a:r>
              <a:rPr lang="en-US" sz="3200" i="1" u="sng" kern="1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Fumiko Dominguez</a:t>
            </a:r>
            <a:endParaRPr lang="en-US" sz="3200" i="1" u="sng" kern="12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 lvl="0" algn="ctr">
              <a:spcBef>
                <a:spcPct val="0"/>
              </a:spcBef>
              <a:buClrTx/>
              <a:buSzTx/>
            </a:pPr>
            <a:r>
              <a:rPr lang="en-US" sz="3200" b="0" kern="1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33</a:t>
            </a:r>
            <a:r>
              <a:rPr lang="en-US" sz="3200" b="0" kern="1200" baseline="30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rd</a:t>
            </a:r>
            <a:r>
              <a:rPr lang="en-US" sz="3200" b="0" kern="1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Congressional District</a:t>
            </a:r>
            <a:endParaRPr lang="en-US" sz="3200" b="0" kern="12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 lvl="0" algn="ctr">
              <a:spcBef>
                <a:spcPct val="0"/>
              </a:spcBef>
              <a:buClrTx/>
              <a:buSzTx/>
            </a:pPr>
            <a:r>
              <a:rPr lang="en-US" sz="3200" b="0" kern="1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Congressman Ted Lieu</a:t>
            </a:r>
            <a:endParaRPr lang="en-US" sz="3200" b="0" kern="12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 lvl="0" algn="ctr">
              <a:spcBef>
                <a:spcPct val="0"/>
              </a:spcBef>
              <a:buClrTx/>
              <a:buSzTx/>
            </a:pPr>
            <a:endParaRPr lang="en-US" sz="3200" b="0" kern="12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813063" name="Text Box 7"/>
          <p:cNvSpPr txBox="1">
            <a:spLocks noChangeArrowheads="1"/>
          </p:cNvSpPr>
          <p:nvPr/>
        </p:nvSpPr>
        <p:spPr bwMode="auto">
          <a:xfrm>
            <a:off x="3217652" y="1761687"/>
            <a:ext cx="5684807" cy="107721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CONGRESSIONAL </a:t>
            </a:r>
          </a:p>
          <a:p>
            <a:pPr algn="ctr"/>
            <a: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NOMINATION PROCESS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/>
        </p:spPr>
        <p:txBody>
          <a:bodyPr vert="horz" lIns="90488" tIns="44450" rIns="90488" bIns="44450" rtlCol="0" anchor="ctr">
            <a:normAutofit fontScale="90000"/>
          </a:bodyPr>
          <a:lstStyle/>
          <a:p>
            <a:pPr algn="ctr"/>
            <a:r>
              <a:rPr lang="en-US" sz="5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Vice President</a:t>
            </a:r>
            <a:br>
              <a:rPr lang="en-US" sz="5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4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whitehouse.gov</a:t>
            </a:r>
            <a:endParaRPr lang="en-US" sz="44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Content Placeholder 4" descr="screen-capture-3.pn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064" y="1825625"/>
            <a:ext cx="6971872" cy="4351338"/>
          </a:xfrm>
        </p:spPr>
      </p:pic>
      <p:cxnSp>
        <p:nvCxnSpPr>
          <p:cNvPr id="6" name="Straight Arrow Connector 5"/>
          <p:cNvCxnSpPr/>
          <p:nvPr/>
        </p:nvCxnSpPr>
        <p:spPr bwMode="auto">
          <a:xfrm flipH="1" flipV="1">
            <a:off x="6887768" y="2027025"/>
            <a:ext cx="1416655" cy="1196679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635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3537" y="95250"/>
            <a:ext cx="5876925" cy="666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198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1668162" y="310979"/>
            <a:ext cx="6929438" cy="1143000"/>
          </a:xfrm>
          <a:noFill/>
          <a:ln/>
        </p:spPr>
        <p:txBody>
          <a:bodyPr lIns="90488" tIns="44450" rIns="90488" bIns="44450"/>
          <a:lstStyle/>
          <a:p>
            <a:pPr algn="ctr"/>
            <a:r>
              <a:rPr lang="en-US" sz="5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Questions?</a:t>
            </a:r>
            <a:endParaRPr lang="en-US" sz="54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3492" name="Picture 4" descr="sabr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6248400"/>
            <a:ext cx="4876800" cy="609600"/>
          </a:xfrm>
          <a:prstGeom prst="rect">
            <a:avLst/>
          </a:prstGeom>
          <a:noFill/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05368" y="3469964"/>
            <a:ext cx="4826000" cy="29337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87716" y="1445886"/>
            <a:ext cx="1985404" cy="198540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7584" y="1572843"/>
            <a:ext cx="3158334" cy="4737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9111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683657" y="169145"/>
            <a:ext cx="6995206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5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Congressional Nomination Process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05198" y="1599580"/>
            <a:ext cx="8342313" cy="4789488"/>
          </a:xfrm>
        </p:spPr>
        <p:txBody>
          <a:bodyPr>
            <a:normAutofit lnSpcReduction="10000"/>
          </a:bodyPr>
          <a:lstStyle/>
          <a:p>
            <a:pPr marL="274320" indent="-274320">
              <a:spcBef>
                <a:spcPts val="600"/>
              </a:spcBef>
              <a:buNone/>
            </a:pPr>
            <a:r>
              <a:rPr lang="en-US" dirty="0" smtClean="0"/>
              <a:t>After applying to a Service Academy *</a:t>
            </a:r>
          </a:p>
          <a:p>
            <a:pPr marL="274320" indent="-274320">
              <a:spcBef>
                <a:spcPts val="600"/>
              </a:spcBef>
              <a:buNone/>
            </a:pPr>
            <a:endParaRPr lang="en-US" sz="1800" dirty="0" smtClean="0"/>
          </a:p>
          <a:p>
            <a:pPr marL="274320" indent="-274320">
              <a:spcBef>
                <a:spcPts val="600"/>
              </a:spcBef>
            </a:pPr>
            <a:r>
              <a:rPr lang="en-US" dirty="0"/>
              <a:t>Visit </a:t>
            </a:r>
            <a:r>
              <a:rPr lang="en-US" dirty="0" smtClean="0"/>
              <a:t>4 </a:t>
            </a:r>
            <a:r>
              <a:rPr lang="en-US" dirty="0"/>
              <a:t>websites (US Congressional Rep, 2 US Senators, </a:t>
            </a:r>
            <a:r>
              <a:rPr lang="en-US" dirty="0" smtClean="0"/>
              <a:t>Vice President). </a:t>
            </a:r>
            <a:r>
              <a:rPr lang="en-US" dirty="0"/>
              <a:t>Look for “Constituent Services” and/or “Service Academies” and follow their nomination instructions. </a:t>
            </a:r>
            <a:endParaRPr lang="en-US" dirty="0" smtClean="0"/>
          </a:p>
          <a:p>
            <a:pPr marL="617220" lvl="1" indent="-274320">
              <a:spcBef>
                <a:spcPts val="600"/>
              </a:spcBef>
            </a:pPr>
            <a:r>
              <a:rPr lang="en-US" dirty="0" smtClean="0"/>
              <a:t>Explore the Nominations section for each office </a:t>
            </a:r>
            <a:r>
              <a:rPr lang="en-US" dirty="0"/>
              <a:t> </a:t>
            </a:r>
            <a:r>
              <a:rPr lang="en-US" dirty="0" smtClean="0"/>
              <a:t>in detail </a:t>
            </a:r>
            <a:endParaRPr lang="en-US" dirty="0"/>
          </a:p>
          <a:p>
            <a:pPr marL="274320" indent="-274320">
              <a:spcBef>
                <a:spcPts val="600"/>
              </a:spcBef>
            </a:pPr>
            <a:r>
              <a:rPr lang="en-US" dirty="0" smtClean="0"/>
              <a:t>Each Congressional and Senate office has different but similar requirements and deadlines for requesting nominations. </a:t>
            </a:r>
          </a:p>
          <a:p>
            <a:pPr marL="274320" indent="-274320">
              <a:spcBef>
                <a:spcPts val="600"/>
              </a:spcBef>
            </a:pPr>
            <a:r>
              <a:rPr lang="en-US" dirty="0"/>
              <a:t>Call the staffer from </a:t>
            </a:r>
            <a:r>
              <a:rPr lang="en-US" dirty="0" smtClean="0"/>
              <a:t>the office you </a:t>
            </a:r>
            <a:r>
              <a:rPr lang="en-US" dirty="0"/>
              <a:t>are seeking a nomination </a:t>
            </a:r>
            <a:r>
              <a:rPr lang="en-US" dirty="0" smtClean="0"/>
              <a:t>from </a:t>
            </a:r>
            <a:r>
              <a:rPr lang="en-US" dirty="0"/>
              <a:t>to ensure your </a:t>
            </a:r>
            <a:r>
              <a:rPr lang="en-US" dirty="0" smtClean="0"/>
              <a:t>request </a:t>
            </a:r>
            <a:r>
              <a:rPr lang="en-US" dirty="0"/>
              <a:t>was received and get further </a:t>
            </a:r>
            <a:r>
              <a:rPr lang="en-US" dirty="0" smtClean="0"/>
              <a:t>instructions </a:t>
            </a:r>
            <a:r>
              <a:rPr lang="en-US" dirty="0"/>
              <a:t>on their </a:t>
            </a:r>
            <a:r>
              <a:rPr lang="en-US" dirty="0" smtClean="0"/>
              <a:t>nominating process</a:t>
            </a:r>
            <a:r>
              <a:rPr lang="en-US" dirty="0"/>
              <a:t>.</a:t>
            </a:r>
          </a:p>
          <a:p>
            <a:pPr marL="274320" indent="-274320">
              <a:spcBef>
                <a:spcPts val="600"/>
              </a:spcBef>
            </a:pPr>
            <a:endParaRPr lang="en-US" dirty="0" smtClean="0"/>
          </a:p>
          <a:p>
            <a:pPr>
              <a:buNone/>
            </a:pPr>
            <a:endParaRPr lang="en-US" sz="1600" dirty="0" smtClean="0"/>
          </a:p>
          <a:p>
            <a:pPr>
              <a:buNone/>
            </a:pPr>
            <a:endParaRPr lang="en-US" sz="1600" dirty="0"/>
          </a:p>
          <a:p>
            <a:r>
              <a:rPr lang="en-US" sz="1600" dirty="0" smtClean="0"/>
              <a:t>West </a:t>
            </a:r>
            <a:r>
              <a:rPr lang="en-US" sz="1600" dirty="0"/>
              <a:t>Point, Air Force, Naval, Merchant </a:t>
            </a:r>
            <a:r>
              <a:rPr lang="en-US" sz="1600" dirty="0" smtClean="0"/>
              <a:t>Marine. </a:t>
            </a:r>
          </a:p>
          <a:p>
            <a:r>
              <a:rPr lang="en-US" sz="1600" dirty="0" smtClean="0"/>
              <a:t>Coast </a:t>
            </a:r>
            <a:r>
              <a:rPr lang="en-US" sz="1600" dirty="0"/>
              <a:t>Guard does </a:t>
            </a:r>
            <a:r>
              <a:rPr lang="en-US" sz="1600" dirty="0" smtClean="0"/>
              <a:t>NOT require a nomination.</a:t>
            </a:r>
          </a:p>
          <a:p>
            <a:pPr>
              <a:buNone/>
            </a:pPr>
            <a:endParaRPr lang="en-US" sz="28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911349" y="169984"/>
            <a:ext cx="6956879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5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Congressional Nomination Process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93298" y="1536700"/>
            <a:ext cx="8678174" cy="4789488"/>
          </a:xfrm>
        </p:spPr>
        <p:txBody>
          <a:bodyPr>
            <a:normAutofit/>
          </a:bodyPr>
          <a:lstStyle/>
          <a:p>
            <a:pPr marL="274320" indent="-274320">
              <a:spcBef>
                <a:spcPts val="600"/>
              </a:spcBef>
            </a:pPr>
            <a:r>
              <a:rPr lang="en-US" dirty="0" smtClean="0"/>
              <a:t>You can </a:t>
            </a:r>
            <a:r>
              <a:rPr lang="en-US" u="sng" dirty="0" smtClean="0"/>
              <a:t>only</a:t>
            </a:r>
            <a:r>
              <a:rPr lang="en-US" dirty="0" smtClean="0"/>
              <a:t> receive a nomination(s) from the District and/or State where you legally live.</a:t>
            </a:r>
          </a:p>
          <a:p>
            <a:pPr marL="274320" indent="-274320">
              <a:spcBef>
                <a:spcPts val="600"/>
              </a:spcBef>
              <a:buNone/>
            </a:pPr>
            <a:endParaRPr lang="en-US" dirty="0" smtClean="0"/>
          </a:p>
          <a:p>
            <a:pPr marL="274320" indent="-274320">
              <a:spcBef>
                <a:spcPts val="600"/>
              </a:spcBef>
            </a:pPr>
            <a:r>
              <a:rPr lang="en-US" dirty="0" smtClean="0"/>
              <a:t>Military dependents must seek a nomination from the State and District that is their legal home, not where they are currently stationed.</a:t>
            </a:r>
          </a:p>
          <a:p>
            <a:pPr marL="274320" lvl="1" indent="-274320">
              <a:spcBef>
                <a:spcPts val="600"/>
              </a:spcBef>
              <a:buNone/>
            </a:pPr>
            <a:r>
              <a:rPr lang="en-US" sz="2400" dirty="0" smtClean="0"/>
              <a:t> 	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-- </a:t>
            </a:r>
            <a:r>
              <a:rPr lang="en-US" sz="24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Contact the Academy Admissions office regarding Presidential Nomination requirements (719-333-8808/9)</a:t>
            </a:r>
          </a:p>
          <a:p>
            <a:pPr marL="274320" lvl="1" indent="-274320">
              <a:spcBef>
                <a:spcPts val="600"/>
              </a:spcBef>
              <a:buNone/>
            </a:pPr>
            <a:endParaRPr lang="en-US" sz="2400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911349" y="76200"/>
            <a:ext cx="6956879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5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Meeting the Panel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93298" y="1536700"/>
            <a:ext cx="8678174" cy="4789488"/>
          </a:xfrm>
        </p:spPr>
        <p:txBody>
          <a:bodyPr>
            <a:normAutofit/>
          </a:bodyPr>
          <a:lstStyle/>
          <a:p>
            <a:pPr marL="274320" indent="-274320">
              <a:spcBef>
                <a:spcPts val="600"/>
              </a:spcBef>
            </a:pPr>
            <a:r>
              <a:rPr lang="en-US" dirty="0" smtClean="0"/>
              <a:t>The majority of Congressional and Senate offices hold interviews for potential nominees.  </a:t>
            </a:r>
          </a:p>
          <a:p>
            <a:pPr marL="274320" indent="-274320">
              <a:spcBef>
                <a:spcPts val="600"/>
              </a:spcBef>
              <a:buNone/>
            </a:pPr>
            <a:r>
              <a:rPr lang="en-US" dirty="0" smtClean="0"/>
              <a:t>    -- Interviews May Be Over the Phone Or In Person</a:t>
            </a:r>
          </a:p>
          <a:p>
            <a:pPr marL="274320" indent="-274320">
              <a:spcBef>
                <a:spcPts val="600"/>
              </a:spcBef>
            </a:pPr>
            <a:r>
              <a:rPr lang="en-US" dirty="0" smtClean="0"/>
              <a:t>Dress Appropriately!  Business Suit, White Shirt/Blouse, </a:t>
            </a:r>
            <a:br>
              <a:rPr lang="en-US" dirty="0" smtClean="0"/>
            </a:br>
            <a:r>
              <a:rPr lang="en-US" dirty="0" smtClean="0"/>
              <a:t>“Conservative” Tie</a:t>
            </a:r>
          </a:p>
          <a:p>
            <a:pPr marL="274320" indent="-274320">
              <a:spcBef>
                <a:spcPts val="600"/>
              </a:spcBef>
            </a:pPr>
            <a:r>
              <a:rPr lang="en-US" dirty="0" smtClean="0"/>
              <a:t>Sit Up Straight; Do Not Fidget; Look Panel Members in the Eye (Cultural differences)</a:t>
            </a:r>
          </a:p>
          <a:p>
            <a:pPr marL="274320" indent="-274320">
              <a:spcBef>
                <a:spcPts val="600"/>
              </a:spcBef>
            </a:pPr>
            <a:r>
              <a:rPr lang="en-US" dirty="0" smtClean="0"/>
              <a:t>Answer Questions Honestly, We </a:t>
            </a:r>
            <a:r>
              <a:rPr lang="en-US" i="1" dirty="0" smtClean="0"/>
              <a:t>Know</a:t>
            </a:r>
            <a:r>
              <a:rPr lang="en-US" dirty="0" smtClean="0"/>
              <a:t> When You Are Trying To Tell Us “What You Think We Want to Hear”</a:t>
            </a:r>
          </a:p>
          <a:p>
            <a:pPr marL="274320" indent="-274320">
              <a:spcBef>
                <a:spcPts val="600"/>
              </a:spcBef>
            </a:pPr>
            <a:r>
              <a:rPr lang="en-US" dirty="0" smtClean="0"/>
              <a:t>Practice With Parent Or Sibling If Possible</a:t>
            </a:r>
          </a:p>
          <a:p>
            <a:pPr marL="274320" indent="-274320">
              <a:spcBef>
                <a:spcPts val="600"/>
              </a:spcBef>
            </a:pPr>
            <a:r>
              <a:rPr lang="en-US" dirty="0" smtClean="0"/>
              <a:t>Try To Relax, Board Members Want You to Do Well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5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Deadlines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>
              <a:buNone/>
            </a:pP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Deadlines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</a:t>
            </a:r>
            <a:r>
              <a:rPr lang="en-US" sz="32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Request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Nominations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vary by office, but most are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October</a:t>
            </a:r>
          </a:p>
          <a:p>
            <a:pPr algn="ctr">
              <a:buNone/>
            </a:pP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Deadline for Congressional offices to submit their Nominations to USAFA is 31 January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95452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5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Reminders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 fontScale="92500" lnSpcReduction="10000"/>
          </a:bodyPr>
          <a:lstStyle/>
          <a:p>
            <a:pPr algn="ctr">
              <a:buNone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 cannot receive an Appointment to a Service Academy without a Nomination</a:t>
            </a:r>
          </a:p>
          <a:p>
            <a:pPr algn="ctr">
              <a:buNone/>
            </a:pP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 will compete for an appointment within your Congressional categories – not nationally</a:t>
            </a:r>
          </a:p>
          <a:p>
            <a:pPr algn="ctr">
              <a:buNone/>
            </a:pP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Complete the Service Academy application in parallel with the Nomination Requests</a:t>
            </a:r>
          </a:p>
          <a:p>
            <a:pPr algn="ctr">
              <a:buNone/>
            </a:pP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5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 Representative</a:t>
            </a:r>
            <a:br>
              <a:rPr lang="en-US" sz="5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house.gov</a:t>
            </a:r>
            <a:endParaRPr lang="en-US" sz="32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Content Placeholder 6" descr="screen-capture-2.pn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366" y="1825625"/>
            <a:ext cx="6383268" cy="4351338"/>
          </a:xfrm>
        </p:spPr>
      </p:pic>
      <p:cxnSp>
        <p:nvCxnSpPr>
          <p:cNvPr id="6" name="Straight Arrow Connector 5"/>
          <p:cNvCxnSpPr/>
          <p:nvPr/>
        </p:nvCxnSpPr>
        <p:spPr bwMode="auto">
          <a:xfrm flipH="1" flipV="1">
            <a:off x="6887768" y="2027025"/>
            <a:ext cx="1416655" cy="1196679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95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5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Senator Feinstein</a:t>
            </a:r>
            <a:br>
              <a:rPr lang="en-US" sz="5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feinstein.senate.gov</a:t>
            </a:r>
            <a:endParaRPr lang="en-US" sz="32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106" y="1560146"/>
            <a:ext cx="8405079" cy="4327940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 bwMode="auto">
          <a:xfrm flipV="1">
            <a:off x="6307015" y="4543703"/>
            <a:ext cx="812091" cy="1212328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/>
        </p:spPr>
        <p:txBody>
          <a:bodyPr vert="horz" lIns="90488" tIns="44450" rIns="90488" bIns="44450" rtlCol="0" anchor="ctr">
            <a:normAutofit/>
          </a:bodyPr>
          <a:lstStyle/>
          <a:p>
            <a:pPr algn="ctr"/>
            <a:r>
              <a:rPr lang="en-US" sz="5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Senator Harris</a:t>
            </a:r>
            <a:br>
              <a:rPr lang="en-US" sz="5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1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harris.senate.gov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954" y="1571477"/>
            <a:ext cx="6213232" cy="4601374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 bwMode="auto">
          <a:xfrm flipH="1" flipV="1">
            <a:off x="7252672" y="2712034"/>
            <a:ext cx="976928" cy="1015904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Blank Presentation">
  <a:themeElements>
    <a:clrScheme name="1_Blank Presentation 1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00"/>
      </a:hlink>
      <a:folHlink>
        <a:srgbClr val="000000"/>
      </a:folHlink>
    </a:clrScheme>
    <a:fontScheme name="1_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2D83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2D83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3333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3333CC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10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1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16948</TotalTime>
  <Words>282</Words>
  <Application>Microsoft Office PowerPoint</Application>
  <PresentationFormat>On-screen Show (4:3)</PresentationFormat>
  <Paragraphs>50</Paragraphs>
  <Slides>12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1_Blank Presentation</vt:lpstr>
      <vt:lpstr>Office Theme</vt:lpstr>
      <vt:lpstr>PowerPoint Presentation</vt:lpstr>
      <vt:lpstr>Congressional Nomination Process</vt:lpstr>
      <vt:lpstr>Congressional Nomination Process</vt:lpstr>
      <vt:lpstr>Meeting the Panel</vt:lpstr>
      <vt:lpstr>Deadlines</vt:lpstr>
      <vt:lpstr>Reminders</vt:lpstr>
      <vt:lpstr>Your Representative house.gov</vt:lpstr>
      <vt:lpstr>Senator Feinstein feinstein.senate.gov</vt:lpstr>
      <vt:lpstr>Senator Harris harris.senate.gov</vt:lpstr>
      <vt:lpstr>Vice President whitehouse.gov</vt:lpstr>
      <vt:lpstr>PowerPoint Presentation</vt:lpstr>
      <vt:lpstr>Questions?</vt:lpstr>
    </vt:vector>
  </TitlesOfParts>
  <Company>HQ USAF/______, Pentagon, DC 20330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Bill</dc:creator>
  <cp:lastModifiedBy>Dominguez, Ashley</cp:lastModifiedBy>
  <cp:revision>1116</cp:revision>
  <dcterms:created xsi:type="dcterms:W3CDTF">2011-07-08T07:30:00Z</dcterms:created>
  <dcterms:modified xsi:type="dcterms:W3CDTF">2017-07-06T17:57:41Z</dcterms:modified>
</cp:coreProperties>
</file>