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6"/>
  </p:notesMasterIdLst>
  <p:handoutMasterIdLst>
    <p:handoutMasterId r:id="rId17"/>
  </p:handoutMasterIdLst>
  <p:sldIdLst>
    <p:sldId id="263" r:id="rId2"/>
    <p:sldId id="517" r:id="rId3"/>
    <p:sldId id="512" r:id="rId4"/>
    <p:sldId id="511" r:id="rId5"/>
    <p:sldId id="518" r:id="rId6"/>
    <p:sldId id="510" r:id="rId7"/>
    <p:sldId id="516" r:id="rId8"/>
    <p:sldId id="515" r:id="rId9"/>
    <p:sldId id="522" r:id="rId10"/>
    <p:sldId id="527" r:id="rId11"/>
    <p:sldId id="528" r:id="rId12"/>
    <p:sldId id="524" r:id="rId13"/>
    <p:sldId id="525" r:id="rId14"/>
    <p:sldId id="526" r:id="rId15"/>
  </p:sldIdLst>
  <p:sldSz cx="9144000" cy="6858000" type="screen4x3"/>
  <p:notesSz cx="9313863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93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FF0000"/>
    <a:srgbClr val="FFCC00"/>
    <a:srgbClr val="E62C00"/>
    <a:srgbClr val="0000FF"/>
    <a:srgbClr val="EBFC10"/>
    <a:srgbClr val="848E02"/>
    <a:srgbClr val="333399"/>
    <a:srgbClr val="000099"/>
    <a:srgbClr val="0033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7" autoAdjust="0"/>
    <p:restoredTop sz="96296" autoAdjust="0"/>
  </p:normalViewPr>
  <p:slideViewPr>
    <p:cSldViewPr>
      <p:cViewPr varScale="1">
        <p:scale>
          <a:sx n="82" d="100"/>
          <a:sy n="82" d="100"/>
        </p:scale>
        <p:origin x="129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02"/>
    </p:cViewPr>
  </p:sorterViewPr>
  <p:notesViewPr>
    <p:cSldViewPr>
      <p:cViewPr>
        <p:scale>
          <a:sx n="100" d="100"/>
          <a:sy n="100" d="100"/>
        </p:scale>
        <p:origin x="-1872" y="-744"/>
      </p:cViewPr>
      <p:guideLst>
        <p:guide orient="horz" pos="2160"/>
        <p:guide pos="293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03664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7220" y="1"/>
            <a:ext cx="403664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516688"/>
            <a:ext cx="4036643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7220" y="6516688"/>
            <a:ext cx="4036643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60405D3D-5790-4962-AF23-D3A1F4FD37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1167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036643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7220" y="0"/>
            <a:ext cx="4036643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60688" y="520700"/>
            <a:ext cx="3394075" cy="2546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2168" y="3240088"/>
            <a:ext cx="6829530" cy="312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538913"/>
            <a:ext cx="4036643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7220" y="6538913"/>
            <a:ext cx="4036643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DE07F9F5-361F-4317-986F-A323BCBF3F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9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Introductions</a:t>
            </a:r>
          </a:p>
        </p:txBody>
      </p:sp>
    </p:spTree>
    <p:extLst>
      <p:ext uri="{BB962C8B-B14F-4D97-AF65-F5344CB8AC3E}">
        <p14:creationId xmlns:p14="http://schemas.microsoft.com/office/powerpoint/2010/main" val="835793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Introductions</a:t>
            </a:r>
          </a:p>
        </p:txBody>
      </p:sp>
    </p:spTree>
    <p:extLst>
      <p:ext uri="{BB962C8B-B14F-4D97-AF65-F5344CB8AC3E}">
        <p14:creationId xmlns:p14="http://schemas.microsoft.com/office/powerpoint/2010/main" val="4079285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Introductions</a:t>
            </a:r>
          </a:p>
        </p:txBody>
      </p:sp>
    </p:spTree>
    <p:extLst>
      <p:ext uri="{BB962C8B-B14F-4D97-AF65-F5344CB8AC3E}">
        <p14:creationId xmlns:p14="http://schemas.microsoft.com/office/powerpoint/2010/main" val="949532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20692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0" y="1463040"/>
            <a:ext cx="8412480" cy="4937760"/>
          </a:xfr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88975" marR="0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027113" marR="0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Click to edit Master text styles</a:t>
            </a:r>
          </a:p>
          <a:p>
            <a:pPr marL="688975" marR="0" lvl="1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Second level</a:t>
            </a:r>
          </a:p>
          <a:p>
            <a:pPr marL="1027113" marR="0" lvl="2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Third level</a:t>
            </a:r>
          </a:p>
          <a:p>
            <a:pPr marL="1600200" marR="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Fourth level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1461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4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326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9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74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463040"/>
            <a:ext cx="8412480" cy="49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8121348" name="Line 4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4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121349" name="Line 5"/>
          <p:cNvSpPr>
            <a:spLocks noChangeShapeType="1"/>
          </p:cNvSpPr>
          <p:nvPr/>
        </p:nvSpPr>
        <p:spPr bwMode="auto">
          <a:xfrm>
            <a:off x="384175" y="141605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4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121351" name="Text Box 7"/>
          <p:cNvSpPr txBox="1">
            <a:spLocks noChangeArrowheads="1"/>
          </p:cNvSpPr>
          <p:nvPr/>
        </p:nvSpPr>
        <p:spPr bwMode="auto">
          <a:xfrm>
            <a:off x="1296988" y="6521455"/>
            <a:ext cx="6553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400" b="1" i="1" dirty="0">
                <a:solidFill>
                  <a:srgbClr val="FFFFFF">
                    <a:lumMod val="65000"/>
                  </a:srgbClr>
                </a:solidFill>
                <a:latin typeface="Trebuchet MS" panose="020B0603020202020204" pitchFamily="34" charset="0"/>
                <a:cs typeface="Arial" pitchFamily="34" charset="0"/>
              </a:rPr>
              <a:t>I n t e g r i t y  -  S e r v i c e  -  E x c e l l e n c e</a:t>
            </a:r>
          </a:p>
        </p:txBody>
      </p:sp>
      <p:sp>
        <p:nvSpPr>
          <p:cNvPr id="8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z="1400" smtClean="0">
                <a:solidFill>
                  <a:srgbClr val="000000"/>
                </a:solidFill>
                <a:latin typeface="Arial" charset="0"/>
                <a:cs typeface="Arial" pitchFamily="34" charset="0"/>
              </a:rPr>
              <a:pPr>
                <a:defRPr/>
              </a:pPr>
              <a:t>‹#›</a:t>
            </a:fld>
            <a:endParaRPr lang="en-US" sz="14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2050" name="Picture 2" descr="C:\Users\Ashley.Murphy\Desktop\USAFA%20Logo%20v%203%20line%20CMYK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9" y="76200"/>
            <a:ext cx="1065031" cy="121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28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70" r:id="rId4"/>
    <p:sldLayoutId id="2147483671" r:id="rId5"/>
  </p:sldLayoutIdLst>
  <p:transition spd="med"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Trebuchet MS" panose="020B060302020202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Trebuchet MS" panose="020B0603020202020204" pitchFamily="34" charset="0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1800" b="1">
          <a:solidFill>
            <a:schemeClr val="tx1"/>
          </a:solidFill>
          <a:latin typeface="Trebuchet MS" panose="020B0603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chemeClr val="tx1"/>
          </a:solidFill>
          <a:latin typeface="Trebuchet MS" panose="020B0603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676400" y="1524000"/>
            <a:ext cx="5562600" cy="32766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Angeles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 Air Force Academy Workshop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 smtClean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1028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796" y="3418492"/>
            <a:ext cx="1736833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1029"/>
          <p:cNvSpPr txBox="1">
            <a:spLocks noChangeArrowheads="1"/>
          </p:cNvSpPr>
          <p:nvPr/>
        </p:nvSpPr>
        <p:spPr bwMode="auto">
          <a:xfrm>
            <a:off x="3429000" y="304800"/>
            <a:ext cx="23173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</a:t>
            </a:r>
            <a:endParaRPr lang="en-US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Line 1033"/>
          <p:cNvSpPr>
            <a:spLocks noChangeShapeType="1"/>
          </p:cNvSpPr>
          <p:nvPr/>
        </p:nvSpPr>
        <p:spPr bwMode="auto">
          <a:xfrm>
            <a:off x="609600" y="9906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127" name="Line 1034"/>
          <p:cNvSpPr>
            <a:spLocks noChangeShapeType="1"/>
          </p:cNvSpPr>
          <p:nvPr/>
        </p:nvSpPr>
        <p:spPr bwMode="auto">
          <a:xfrm>
            <a:off x="685800" y="62484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219200"/>
            <a:ext cx="1905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62200" y="4114800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Please Take a Seat</a:t>
            </a:r>
            <a:b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will Begin Soon</a:t>
            </a:r>
            <a:endParaRPr lang="en-US" sz="3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688" y="1273968"/>
            <a:ext cx="1543050" cy="14144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1028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2427128"/>
            <a:ext cx="1898224" cy="1993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1029"/>
          <p:cNvSpPr txBox="1">
            <a:spLocks noChangeArrowheads="1"/>
          </p:cNvSpPr>
          <p:nvPr/>
        </p:nvSpPr>
        <p:spPr bwMode="auto">
          <a:xfrm>
            <a:off x="2355001" y="304800"/>
            <a:ext cx="51261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i="1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 </a:t>
            </a:r>
            <a:r>
              <a:rPr lang="en-US" sz="3600" b="1" i="1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Force Academy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54102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u="none" dirty="0" smtClean="0"/>
              <a:t>Colonel Carolyn </a:t>
            </a:r>
            <a:r>
              <a:rPr lang="en-US" sz="1800" b="1" i="1" u="none" dirty="0" err="1" smtClean="0"/>
              <a:t>Benyshek</a:t>
            </a:r>
            <a:endParaRPr lang="en-US" sz="1800" b="1" i="1" u="none" dirty="0" smtClean="0"/>
          </a:p>
          <a:p>
            <a:r>
              <a:rPr lang="en-US" u="none" dirty="0" smtClean="0"/>
              <a:t>Director of Admissions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1905000"/>
            <a:ext cx="2362200" cy="303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57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2438400"/>
            <a:ext cx="25400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2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#3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7239000" cy="4572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During breaks and lunch, Introduce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yourself to at least 3 people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and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ask them a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question.</a:t>
            </a: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Use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good eye contact, take notes, and move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on.</a:t>
            </a: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Tx/>
              <a:buAutoNum type="arabicPeriod"/>
            </a:pPr>
            <a:r>
              <a:rPr lang="en-US" sz="2000" b="1" u="sng" dirty="0">
                <a:solidFill>
                  <a:srgbClr val="000000"/>
                </a:solidFill>
                <a:latin typeface="Arial" pitchFamily="34" charset="0"/>
              </a:rPr>
              <a:t>A</a:t>
            </a:r>
            <a:r>
              <a:rPr lang="en-US" sz="2000" b="1" u="sng" dirty="0" smtClean="0">
                <a:solidFill>
                  <a:srgbClr val="000000"/>
                </a:solidFill>
                <a:latin typeface="Arial" pitchFamily="34" charset="0"/>
              </a:rPr>
              <a:t>nother </a:t>
            </a:r>
            <a:r>
              <a:rPr lang="en-US" sz="2000" b="1" u="sng" dirty="0">
                <a:solidFill>
                  <a:srgbClr val="000000"/>
                </a:solidFill>
                <a:latin typeface="Arial" pitchFamily="34" charset="0"/>
              </a:rPr>
              <a:t>student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- exchange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at least 1 idea on what you are doing to improve your fitness and or SAT/ACT scores.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Tx/>
              <a:buAutoNum type="arabicPeriod"/>
            </a:pPr>
            <a:r>
              <a:rPr lang="en-US" sz="2000" b="1" u="sng" dirty="0" smtClean="0">
                <a:solidFill>
                  <a:srgbClr val="000000"/>
                </a:solidFill>
                <a:latin typeface="Arial" pitchFamily="34" charset="0"/>
              </a:rPr>
              <a:t>Reps </a:t>
            </a:r>
            <a:r>
              <a:rPr lang="en-US" sz="2000" b="1" u="sng" dirty="0">
                <a:solidFill>
                  <a:srgbClr val="000000"/>
                </a:solidFill>
                <a:latin typeface="Arial" pitchFamily="34" charset="0"/>
              </a:rPr>
              <a:t>at the Service Academy tables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- learn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2 new things about their academies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Tx/>
              <a:buAutoNum type="arabicPeriod"/>
            </a:pPr>
            <a:r>
              <a:rPr lang="en-US" sz="2000" b="1" u="sng" dirty="0" smtClean="0">
                <a:solidFill>
                  <a:srgbClr val="000000"/>
                </a:solidFill>
                <a:latin typeface="Arial" pitchFamily="34" charset="0"/>
              </a:rPr>
              <a:t>ALO and Admissions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- ask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a question about admissions,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careers</a:t>
            </a: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0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84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#4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7543800" cy="47244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Prepare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for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your 1:1 Assessment and ALO Interview</a:t>
            </a: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Be prepared to advocate for yourself and explain the significance of your accomplishments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Bring pen/paper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Practice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communications (introduce self, eye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contact);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Prepare to Discuss the Honor Code, Core Values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Parents: practice interviewing, role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playing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At home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: check email/spam,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vmail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Learn about USAFA online and from “Instructions to Applicants / Candidates”; develop questions to ask ALO 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Learn a little about USAFA daily life</a:t>
            </a: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0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16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#5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7378700" cy="457200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Report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for your 1:1 Assessments</a:t>
            </a: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You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and your parents Report to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this main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room a few minutes prior to your scheduled time. Take your Leadership resume or your reason why you don't have one.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You will be directed to a table in the lobby for your 10 minute feedback session.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Students: answer questions and discuss; present your best.  No time for Q&amp;A. Pick up the conversation with your ALO. Officer will provide targeted feedback on what you can do to improve the 3 areas we evaluate.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Parents: observe and discuss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later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Back in Seats by 1:25</a:t>
            </a: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0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53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09800" y="1219200"/>
            <a:ext cx="4800600" cy="32766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Los Angeles US Air Force Academy Workshop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 smtClean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1028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143000"/>
            <a:ext cx="1736833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1029"/>
          <p:cNvSpPr txBox="1">
            <a:spLocks noChangeArrowheads="1"/>
          </p:cNvSpPr>
          <p:nvPr/>
        </p:nvSpPr>
        <p:spPr bwMode="auto">
          <a:xfrm>
            <a:off x="3429000" y="304800"/>
            <a:ext cx="23173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</a:t>
            </a:r>
            <a:endParaRPr lang="en-US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Line 1033"/>
          <p:cNvSpPr>
            <a:spLocks noChangeShapeType="1"/>
          </p:cNvSpPr>
          <p:nvPr/>
        </p:nvSpPr>
        <p:spPr bwMode="auto">
          <a:xfrm>
            <a:off x="609600" y="9906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127" name="Line 1034"/>
          <p:cNvSpPr>
            <a:spLocks noChangeShapeType="1"/>
          </p:cNvSpPr>
          <p:nvPr/>
        </p:nvSpPr>
        <p:spPr bwMode="auto">
          <a:xfrm>
            <a:off x="685800" y="62484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219200"/>
            <a:ext cx="1905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47800" y="4114800"/>
            <a:ext cx="624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Doors will open at 7:45 AM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534069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09800" y="1219200"/>
            <a:ext cx="4800600" cy="32766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Los Angeles US Air Force Academy Workshop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 smtClean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1028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76" y="3492823"/>
            <a:ext cx="1736833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1029"/>
          <p:cNvSpPr txBox="1">
            <a:spLocks noChangeArrowheads="1"/>
          </p:cNvSpPr>
          <p:nvPr/>
        </p:nvSpPr>
        <p:spPr bwMode="auto">
          <a:xfrm>
            <a:off x="3429000" y="304800"/>
            <a:ext cx="23173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</a:t>
            </a:r>
            <a:endParaRPr lang="en-US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Line 1033"/>
          <p:cNvSpPr>
            <a:spLocks noChangeShapeType="1"/>
          </p:cNvSpPr>
          <p:nvPr/>
        </p:nvSpPr>
        <p:spPr bwMode="auto">
          <a:xfrm>
            <a:off x="609600" y="9906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127" name="Line 1034"/>
          <p:cNvSpPr>
            <a:spLocks noChangeShapeType="1"/>
          </p:cNvSpPr>
          <p:nvPr/>
        </p:nvSpPr>
        <p:spPr bwMode="auto">
          <a:xfrm>
            <a:off x="685800" y="62484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219200"/>
            <a:ext cx="1905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76600" y="4016513"/>
            <a:ext cx="62484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Colonel Steve Staso</a:t>
            </a:r>
          </a:p>
          <a:p>
            <a:r>
              <a:rPr lang="en-US" sz="18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Liaison Officer Director</a:t>
            </a:r>
          </a:p>
          <a:p>
            <a:r>
              <a:rPr lang="en-US" sz="18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 Air Force Academy Admissions - Los Angeles</a:t>
            </a:r>
            <a:endParaRPr lang="en-US" sz="18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368" y="1273968"/>
            <a:ext cx="1543050" cy="14144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Staff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124200" cy="46355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Colonel Bill Marshall</a:t>
            </a:r>
          </a:p>
          <a:p>
            <a:r>
              <a:rPr lang="en-US" dirty="0" smtClean="0"/>
              <a:t>Colonel Steve Pluntze</a:t>
            </a:r>
          </a:p>
          <a:p>
            <a:r>
              <a:rPr lang="en-US" dirty="0" smtClean="0"/>
              <a:t>LtCol Bob Kay</a:t>
            </a:r>
          </a:p>
          <a:p>
            <a:r>
              <a:rPr lang="en-US" dirty="0" smtClean="0"/>
              <a:t>Major Catherine Christ</a:t>
            </a:r>
            <a:endParaRPr lang="en-US" dirty="0"/>
          </a:p>
          <a:p>
            <a:r>
              <a:rPr lang="en-US" dirty="0" smtClean="0"/>
              <a:t>Major Carl Ferraris</a:t>
            </a:r>
          </a:p>
          <a:p>
            <a:r>
              <a:rPr lang="en-US" dirty="0" smtClean="0"/>
              <a:t>Major Tim </a:t>
            </a:r>
            <a:r>
              <a:rPr lang="en-US" dirty="0" err="1" smtClean="0"/>
              <a:t>Massino</a:t>
            </a:r>
            <a:endParaRPr lang="en-US" dirty="0" smtClean="0"/>
          </a:p>
          <a:p>
            <a:r>
              <a:rPr lang="en-US" dirty="0" smtClean="0"/>
              <a:t>Major </a:t>
            </a:r>
            <a:r>
              <a:rPr lang="en-US" dirty="0" err="1"/>
              <a:t>Jonwa</a:t>
            </a:r>
            <a:r>
              <a:rPr lang="en-US" dirty="0"/>
              <a:t> </a:t>
            </a:r>
            <a:r>
              <a:rPr lang="en-US" dirty="0" smtClean="0"/>
              <a:t>Kim</a:t>
            </a:r>
          </a:p>
          <a:p>
            <a:r>
              <a:rPr lang="en-US" dirty="0" smtClean="0"/>
              <a:t>Major Tim Massino</a:t>
            </a:r>
          </a:p>
          <a:p>
            <a:r>
              <a:rPr lang="en-US" dirty="0" smtClean="0"/>
              <a:t>Major Mario Phillips</a:t>
            </a:r>
          </a:p>
          <a:p>
            <a:r>
              <a:rPr lang="en-US" dirty="0" err="1" smtClean="0"/>
              <a:t>Capt</a:t>
            </a:r>
            <a:r>
              <a:rPr lang="en-US" dirty="0" smtClean="0"/>
              <a:t> Tom </a:t>
            </a:r>
            <a:r>
              <a:rPr lang="en-US" dirty="0" err="1" smtClean="0"/>
              <a:t>Buenger</a:t>
            </a:r>
            <a:endParaRPr lang="en-US" dirty="0" smtClean="0"/>
          </a:p>
          <a:p>
            <a:r>
              <a:rPr lang="en-US" dirty="0" err="1" smtClean="0"/>
              <a:t>Capt</a:t>
            </a:r>
            <a:r>
              <a:rPr lang="en-US" dirty="0" smtClean="0"/>
              <a:t> Julius </a:t>
            </a:r>
            <a:r>
              <a:rPr lang="en-US" dirty="0" err="1" smtClean="0"/>
              <a:t>Puentes</a:t>
            </a:r>
            <a:endParaRPr lang="en-US" dirty="0" smtClean="0"/>
          </a:p>
          <a:p>
            <a:r>
              <a:rPr lang="en-US" dirty="0" err="1" smtClean="0"/>
              <a:t>Ms</a:t>
            </a:r>
            <a:r>
              <a:rPr lang="en-US" dirty="0" smtClean="0"/>
              <a:t> </a:t>
            </a:r>
            <a:r>
              <a:rPr lang="en-US" dirty="0"/>
              <a:t>Marilyn Fitzgerald</a:t>
            </a:r>
          </a:p>
          <a:p>
            <a:r>
              <a:rPr lang="en-US" dirty="0" err="1"/>
              <a:t>Mr</a:t>
            </a:r>
            <a:r>
              <a:rPr lang="en-US" dirty="0"/>
              <a:t> Ed Fitzgerald</a:t>
            </a:r>
          </a:p>
          <a:p>
            <a:r>
              <a:rPr lang="en-US" dirty="0" err="1" smtClean="0"/>
              <a:t>Ms</a:t>
            </a:r>
            <a:r>
              <a:rPr lang="en-US" dirty="0" smtClean="0"/>
              <a:t> Nancy Wilson</a:t>
            </a:r>
          </a:p>
          <a:p>
            <a:r>
              <a:rPr lang="en-US" dirty="0" smtClean="0"/>
              <a:t>Dr Ross Dueber</a:t>
            </a:r>
          </a:p>
          <a:p>
            <a:r>
              <a:rPr lang="en-US" dirty="0" err="1" smtClean="0"/>
              <a:t>Ms</a:t>
            </a:r>
            <a:r>
              <a:rPr lang="en-US" dirty="0" smtClean="0"/>
              <a:t> Ellie Kay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200" y="1536700"/>
            <a:ext cx="2911475" cy="432435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USAFA AOG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Mr</a:t>
            </a:r>
            <a:r>
              <a:rPr lang="en-US" dirty="0" smtClean="0"/>
              <a:t> Bill Preston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Front Desk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Nancy Wilson</a:t>
            </a:r>
          </a:p>
          <a:p>
            <a:r>
              <a:rPr lang="en-US" dirty="0" smtClean="0"/>
              <a:t>Carl Ferraris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Facilities and logistics</a:t>
            </a:r>
          </a:p>
          <a:p>
            <a:r>
              <a:rPr lang="en-US" dirty="0" smtClean="0"/>
              <a:t>Emergencies</a:t>
            </a:r>
          </a:p>
          <a:p>
            <a:r>
              <a:rPr lang="en-US" dirty="0" smtClean="0"/>
              <a:t>Restrooms</a:t>
            </a:r>
          </a:p>
          <a:p>
            <a:r>
              <a:rPr lang="en-US" dirty="0" smtClean="0"/>
              <a:t>Food, water, lunch</a:t>
            </a:r>
          </a:p>
          <a:p>
            <a:r>
              <a:rPr lang="en-US" dirty="0" smtClean="0"/>
              <a:t>Phones</a:t>
            </a:r>
          </a:p>
          <a:p>
            <a:endParaRPr lang="en-US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 bwMode="auto">
          <a:xfrm>
            <a:off x="3429000" y="1524000"/>
            <a:ext cx="2743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marL="2857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897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defRPr sz="2400" b="1">
                <a:solidFill>
                  <a:schemeClr val="tx1"/>
                </a:solidFill>
                <a:latin typeface="+mn-lt"/>
              </a:defRPr>
            </a:lvl2pPr>
            <a:lvl3pPr marL="1027113" indent="-223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u="sng" dirty="0" smtClean="0"/>
              <a:t>USAFA Admissions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Col Carolyn </a:t>
            </a:r>
            <a:r>
              <a:rPr lang="en-US" dirty="0" err="1" smtClean="0"/>
              <a:t>Benyshek</a:t>
            </a:r>
            <a:endParaRPr lang="en-US" dirty="0" smtClean="0"/>
          </a:p>
          <a:p>
            <a:r>
              <a:rPr lang="en-US" dirty="0" err="1" smtClean="0"/>
              <a:t>Ms</a:t>
            </a:r>
            <a:r>
              <a:rPr lang="en-US" dirty="0" smtClean="0"/>
              <a:t> Gay Harrison</a:t>
            </a:r>
          </a:p>
          <a:p>
            <a:r>
              <a:rPr lang="en-US" dirty="0" err="1" smtClean="0"/>
              <a:t>Ms</a:t>
            </a:r>
            <a:r>
              <a:rPr lang="en-US" dirty="0" smtClean="0"/>
              <a:t> Patty Edmond</a:t>
            </a:r>
          </a:p>
          <a:p>
            <a:r>
              <a:rPr lang="en-US" dirty="0" err="1" smtClean="0"/>
              <a:t>Ms</a:t>
            </a:r>
            <a:r>
              <a:rPr lang="en-US" dirty="0" smtClean="0"/>
              <a:t> Bonny Madison</a:t>
            </a:r>
          </a:p>
          <a:p>
            <a:r>
              <a:rPr lang="en-US" dirty="0" err="1" smtClean="0"/>
              <a:t>Ms</a:t>
            </a:r>
            <a:r>
              <a:rPr lang="en-US" dirty="0" smtClean="0"/>
              <a:t> Terri Regan</a:t>
            </a:r>
          </a:p>
          <a:p>
            <a:r>
              <a:rPr lang="en-US" dirty="0" err="1" smtClean="0"/>
              <a:t>Ms</a:t>
            </a:r>
            <a:r>
              <a:rPr lang="en-US" dirty="0" smtClean="0"/>
              <a:t> Kim Land</a:t>
            </a:r>
          </a:p>
          <a:p>
            <a:r>
              <a:rPr lang="en-US" dirty="0" smtClean="0"/>
              <a:t>LtCol Steaven Meyer</a:t>
            </a:r>
            <a:endParaRPr lang="en-US" dirty="0"/>
          </a:p>
          <a:p>
            <a:pPr marL="0" indent="0">
              <a:buFont typeface="Wingdings" pitchFamily="2" charset="2"/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#2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6781800" cy="4572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>
              <a:buAutoNum type="arabicPeriod"/>
            </a:pPr>
            <a:r>
              <a:rPr lang="en-US" b="1" dirty="0" smtClean="0"/>
              <a:t>Why Do I want to become an Air Force Officer?</a:t>
            </a:r>
          </a:p>
          <a:p>
            <a:pPr marL="342900" indent="-342900">
              <a:buAutoNum type="arabicPeriod"/>
            </a:pPr>
            <a:endParaRPr lang="en-US" b="1" dirty="0"/>
          </a:p>
          <a:p>
            <a:pPr marL="342900" indent="-342900">
              <a:buAutoNum type="arabicPeriod"/>
            </a:pPr>
            <a:r>
              <a:rPr lang="en-US" b="1" dirty="0" smtClean="0"/>
              <a:t>What people in my life can help me understand and improve my criteria for USAFA Admissions?</a:t>
            </a:r>
          </a:p>
          <a:p>
            <a:pPr marL="342900" indent="-342900">
              <a:buAutoNum type="arabicPeriod"/>
            </a:pPr>
            <a:endParaRPr lang="en-US" b="1" dirty="0"/>
          </a:p>
          <a:p>
            <a:pPr marL="342900" indent="-342900">
              <a:buAutoNum type="arabicPeriod"/>
            </a:pPr>
            <a:r>
              <a:rPr lang="en-US" b="1" dirty="0" smtClean="0"/>
              <a:t>What can I do Now and and Through High School to prepare?</a:t>
            </a:r>
          </a:p>
          <a:p>
            <a:endParaRPr lang="en-US" b="1" dirty="0" smtClean="0"/>
          </a:p>
          <a:p>
            <a:r>
              <a:rPr lang="en-US" sz="1200" b="1" dirty="0" smtClean="0"/>
              <a:t> 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0511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524000"/>
            <a:ext cx="5867400" cy="4648200"/>
          </a:xfrm>
          <a:prstGeom prst="rect">
            <a:avLst/>
          </a:prstGeom>
          <a:noFill/>
        </p:spPr>
        <p:txBody>
          <a:bodyPr wrap="none" rtlCol="0">
            <a:normAutofit lnSpcReduction="10000"/>
          </a:bodyPr>
          <a:lstStyle/>
          <a:p>
            <a:r>
              <a:rPr lang="en-US" sz="1400" b="1" dirty="0" smtClean="0"/>
              <a:t>MORNING SESSIONS</a:t>
            </a:r>
          </a:p>
          <a:p>
            <a:endParaRPr lang="en-US" sz="1400" b="1" dirty="0" smtClean="0"/>
          </a:p>
          <a:p>
            <a:endParaRPr lang="en-US" sz="1400" b="1" dirty="0" smtClean="0"/>
          </a:p>
          <a:p>
            <a:r>
              <a:rPr lang="en-US" sz="1400" b="1" dirty="0" smtClean="0"/>
              <a:t>0800 – Introductions</a:t>
            </a:r>
          </a:p>
          <a:p>
            <a:r>
              <a:rPr lang="en-US" sz="1400" b="1" dirty="0" smtClean="0"/>
              <a:t> </a:t>
            </a:r>
          </a:p>
          <a:p>
            <a:r>
              <a:rPr lang="en-US" sz="1400" b="1" dirty="0" smtClean="0"/>
              <a:t>0810 - Welcoming Remarks</a:t>
            </a:r>
          </a:p>
          <a:p>
            <a:r>
              <a:rPr lang="en-US" sz="1400" b="1" dirty="0" smtClean="0"/>
              <a:t> </a:t>
            </a:r>
          </a:p>
          <a:p>
            <a:r>
              <a:rPr lang="en-US" sz="1400" b="1" dirty="0"/>
              <a:t>0830 - USAFA Review</a:t>
            </a:r>
            <a:endParaRPr lang="en-US" sz="1400" b="1" dirty="0" smtClean="0"/>
          </a:p>
          <a:p>
            <a:endParaRPr lang="en-US" sz="1400" b="1" dirty="0"/>
          </a:p>
          <a:p>
            <a:r>
              <a:rPr lang="en-US" sz="1400" b="1" dirty="0" smtClean="0"/>
              <a:t>0845 – USAFA </a:t>
            </a:r>
            <a:r>
              <a:rPr lang="en-US" sz="1400" b="1" dirty="0" smtClean="0"/>
              <a:t>Admissions</a:t>
            </a:r>
            <a:endParaRPr lang="en-US" sz="1400" b="1" dirty="0"/>
          </a:p>
          <a:p>
            <a:r>
              <a:rPr lang="en-US" sz="1400" b="1" dirty="0"/>
              <a:t> </a:t>
            </a:r>
            <a:r>
              <a:rPr lang="en-US" sz="1400" b="1" dirty="0" smtClean="0"/>
              <a:t>        </a:t>
            </a:r>
            <a:r>
              <a:rPr lang="en-US" sz="1400" b="1" dirty="0"/>
              <a:t>– </a:t>
            </a:r>
            <a:r>
              <a:rPr lang="en-US" sz="1400" b="1" dirty="0" smtClean="0"/>
              <a:t>USAFA Selections</a:t>
            </a:r>
            <a:endParaRPr lang="en-US" sz="1400" b="1" dirty="0"/>
          </a:p>
          <a:p>
            <a:endParaRPr lang="en-US" sz="1400" b="1" dirty="0" smtClean="0"/>
          </a:p>
          <a:p>
            <a:r>
              <a:rPr lang="en-US" sz="1400" b="1" dirty="0" smtClean="0"/>
              <a:t>0945 </a:t>
            </a:r>
            <a:r>
              <a:rPr lang="en-US" sz="1400" b="1" dirty="0"/>
              <a:t>– Military Service </a:t>
            </a:r>
            <a:r>
              <a:rPr lang="en-US" sz="1400" b="1" dirty="0" smtClean="0"/>
              <a:t>Academies</a:t>
            </a:r>
            <a:endParaRPr lang="en-US" sz="1400" b="1" dirty="0"/>
          </a:p>
          <a:p>
            <a:r>
              <a:rPr lang="en-US" sz="1400" b="1" dirty="0" smtClean="0"/>
              <a:t> </a:t>
            </a:r>
          </a:p>
          <a:p>
            <a:r>
              <a:rPr lang="en-US" sz="1400" b="1" dirty="0" smtClean="0"/>
              <a:t>1000 - Candidate Fitness Exam (Students—Gym/Track) </a:t>
            </a:r>
          </a:p>
          <a:p>
            <a:r>
              <a:rPr lang="en-US" sz="1400" b="1" dirty="0"/>
              <a:t> </a:t>
            </a:r>
            <a:r>
              <a:rPr lang="en-US" sz="1400" b="1" dirty="0" smtClean="0"/>
              <a:t>        - Parents Briefing (Parents)</a:t>
            </a:r>
          </a:p>
          <a:p>
            <a:r>
              <a:rPr lang="en-US" sz="1400" b="1" dirty="0" smtClean="0"/>
              <a:t> </a:t>
            </a:r>
          </a:p>
          <a:p>
            <a:r>
              <a:rPr lang="en-US" sz="1400" b="1" dirty="0" smtClean="0"/>
              <a:t>1130 – 1230 Group A </a:t>
            </a:r>
            <a:r>
              <a:rPr lang="en-US" sz="1400" b="1" dirty="0"/>
              <a:t>-</a:t>
            </a:r>
            <a:r>
              <a:rPr lang="en-US" sz="1400" b="1" dirty="0" smtClean="0"/>
              <a:t> Assessments/Networking</a:t>
            </a:r>
            <a:br>
              <a:rPr lang="en-US" sz="1400" b="1" dirty="0" smtClean="0"/>
            </a:br>
            <a:r>
              <a:rPr lang="en-US" sz="1400" b="1" dirty="0" smtClean="0"/>
              <a:t>                     Group </a:t>
            </a:r>
            <a:r>
              <a:rPr lang="en-US" sz="1400" b="1" dirty="0"/>
              <a:t>B</a:t>
            </a:r>
            <a:r>
              <a:rPr lang="en-US" sz="1400" b="1" dirty="0" smtClean="0"/>
              <a:t> -  Lunch </a:t>
            </a:r>
            <a:br>
              <a:rPr lang="en-US" sz="1400" b="1" dirty="0" smtClean="0"/>
            </a:br>
            <a:endParaRPr lang="en-US" sz="1400" b="1" dirty="0" smtClean="0"/>
          </a:p>
          <a:p>
            <a:r>
              <a:rPr lang="en-US" sz="1400" b="1" dirty="0" smtClean="0"/>
              <a:t>12:30 – 1330 Group A </a:t>
            </a:r>
            <a:r>
              <a:rPr lang="en-US" sz="1400" b="1" dirty="0"/>
              <a:t>-</a:t>
            </a:r>
            <a:r>
              <a:rPr lang="en-US" sz="1400" b="1" dirty="0" smtClean="0"/>
              <a:t> Lunch </a:t>
            </a:r>
            <a:br>
              <a:rPr lang="en-US" sz="1400" b="1" dirty="0" smtClean="0"/>
            </a:br>
            <a:r>
              <a:rPr lang="en-US" sz="1400" b="1" dirty="0" smtClean="0"/>
              <a:t>                      Group </a:t>
            </a:r>
            <a:r>
              <a:rPr lang="en-US" sz="1400" b="1" dirty="0"/>
              <a:t>B</a:t>
            </a:r>
            <a:r>
              <a:rPr lang="en-US" sz="1400" b="1" dirty="0" smtClean="0"/>
              <a:t> - Assessments/Networking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5867400" cy="46482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sz="1400" b="1" dirty="0" smtClean="0"/>
              <a:t>AFTERNOON SESSIONS</a:t>
            </a:r>
          </a:p>
          <a:p>
            <a:endParaRPr lang="en-US" sz="1400" b="1" dirty="0" smtClean="0"/>
          </a:p>
          <a:p>
            <a:endParaRPr lang="en-US" sz="1400" b="1" dirty="0" smtClean="0"/>
          </a:p>
          <a:p>
            <a:endParaRPr lang="en-US" sz="1400" b="1" dirty="0" smtClean="0"/>
          </a:p>
          <a:p>
            <a:r>
              <a:rPr lang="en-US" sz="1400" b="1" dirty="0" smtClean="0"/>
              <a:t>1330 - </a:t>
            </a:r>
            <a:r>
              <a:rPr lang="en-US" sz="1400" b="1" dirty="0"/>
              <a:t>Congressional Nominations</a:t>
            </a:r>
          </a:p>
          <a:p>
            <a:endParaRPr lang="en-US" sz="1400" b="1" dirty="0" smtClean="0"/>
          </a:p>
          <a:p>
            <a:r>
              <a:rPr lang="en-US" sz="1400" b="1" dirty="0" smtClean="0"/>
              <a:t>1400 - Alternative  Paths to the Air Force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b="1" dirty="0" smtClean="0"/>
              <a:t> </a:t>
            </a:r>
          </a:p>
          <a:p>
            <a:r>
              <a:rPr lang="en-US" sz="1400" b="1" dirty="0"/>
              <a:t>1415 - The ALO Interview - "Telling Your Story”</a:t>
            </a:r>
          </a:p>
          <a:p>
            <a:r>
              <a:rPr lang="en-US" sz="1400" b="1" dirty="0"/>
              <a:t> </a:t>
            </a:r>
          </a:p>
          <a:p>
            <a:r>
              <a:rPr lang="en-US" sz="1400" b="1" dirty="0" smtClean="0"/>
              <a:t>1430 </a:t>
            </a:r>
            <a:r>
              <a:rPr lang="en-US" sz="1400" b="1" dirty="0"/>
              <a:t>- The </a:t>
            </a:r>
            <a:r>
              <a:rPr lang="en-US" sz="1400" b="1" dirty="0" smtClean="0"/>
              <a:t>Leadership Resume - </a:t>
            </a:r>
            <a:r>
              <a:rPr lang="en-US" sz="1400" b="1" dirty="0" smtClean="0"/>
              <a:t>Exercise</a:t>
            </a:r>
            <a:endParaRPr lang="en-US" sz="1400" b="1" dirty="0"/>
          </a:p>
          <a:p>
            <a:r>
              <a:rPr lang="en-US" sz="1400" b="1" dirty="0"/>
              <a:t> </a:t>
            </a:r>
          </a:p>
          <a:p>
            <a:r>
              <a:rPr lang="en-US" sz="1400" b="1" dirty="0" smtClean="0"/>
              <a:t>1500 - Q/A with Recent USAFA Graduates</a:t>
            </a:r>
          </a:p>
          <a:p>
            <a:r>
              <a:rPr lang="en-US" sz="1400" b="1" dirty="0" smtClean="0"/>
              <a:t>  </a:t>
            </a:r>
          </a:p>
          <a:p>
            <a:r>
              <a:rPr lang="en-US" sz="1400" b="1" dirty="0" smtClean="0"/>
              <a:t>1530 – Wrap </a:t>
            </a:r>
            <a:r>
              <a:rPr lang="en-US" sz="1400" b="1" dirty="0" smtClean="0"/>
              <a:t>up, Evaluations, and </a:t>
            </a:r>
            <a:r>
              <a:rPr lang="en-US" sz="1400" b="1" dirty="0" smtClean="0"/>
              <a:t>Adjourn </a:t>
            </a:r>
          </a:p>
          <a:p>
            <a:endParaRPr lang="en-US" sz="1200" b="1" dirty="0" smtClean="0"/>
          </a:p>
          <a:p>
            <a:r>
              <a:rPr lang="en-US" sz="1200" b="1" dirty="0" smtClean="0"/>
              <a:t> </a:t>
            </a:r>
          </a:p>
          <a:p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524000"/>
            <a:ext cx="6111875" cy="4800600"/>
          </a:xfrm>
        </p:spPr>
        <p:txBody>
          <a:bodyPr/>
          <a:lstStyle/>
          <a:p>
            <a:pPr algn="ctr">
              <a:buNone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</a:rPr>
              <a:t>Colonel Steve Pluntze</a:t>
            </a:r>
            <a:endParaRPr lang="en-US" dirty="0" smtClean="0"/>
          </a:p>
          <a:p>
            <a:r>
              <a:rPr lang="en-US" dirty="0" smtClean="0"/>
              <a:t>Prior Commander </a:t>
            </a:r>
            <a:r>
              <a:rPr lang="en-US" dirty="0"/>
              <a:t>of the Defense Meteorological Satellite Program Systems Group (DMSG</a:t>
            </a:r>
            <a:r>
              <a:rPr lang="en-US" dirty="0" smtClean="0"/>
              <a:t>)</a:t>
            </a:r>
          </a:p>
          <a:p>
            <a:r>
              <a:rPr lang="en-US" dirty="0" smtClean="0"/>
              <a:t>Test Pilot School – Flight Engineer</a:t>
            </a:r>
          </a:p>
          <a:p>
            <a:r>
              <a:rPr lang="en-US" dirty="0" smtClean="0"/>
              <a:t>Scientist</a:t>
            </a:r>
          </a:p>
          <a:p>
            <a:r>
              <a:rPr lang="en-US" dirty="0" smtClean="0"/>
              <a:t>PhD, Aero </a:t>
            </a:r>
            <a:r>
              <a:rPr lang="en-US" dirty="0" err="1" smtClean="0"/>
              <a:t>Astro</a:t>
            </a:r>
            <a:endParaRPr lang="en-US" dirty="0" smtClean="0"/>
          </a:p>
          <a:p>
            <a:r>
              <a:rPr lang="en-US" dirty="0" smtClean="0"/>
              <a:t>USAFA Instructor</a:t>
            </a:r>
          </a:p>
          <a:p>
            <a:r>
              <a:rPr lang="en-US" dirty="0" smtClean="0"/>
              <a:t>US Air Force Academy Graduate</a:t>
            </a:r>
          </a:p>
          <a:p>
            <a:r>
              <a:rPr lang="en-US" dirty="0"/>
              <a:t>Currently: </a:t>
            </a:r>
            <a:br>
              <a:rPr lang="en-US" dirty="0"/>
            </a:br>
            <a:r>
              <a:rPr lang="en-US" dirty="0" smtClean="0"/>
              <a:t>Deputy </a:t>
            </a:r>
            <a:r>
              <a:rPr lang="en-US" dirty="0"/>
              <a:t>Director of Remote </a:t>
            </a:r>
            <a:r>
              <a:rPr lang="en-US" dirty="0" smtClean="0"/>
              <a:t>Sensing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10" y="1524000"/>
            <a:ext cx="229699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2438400"/>
            <a:ext cx="25400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4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USAFA Standard">
  <a:themeElements>
    <a:clrScheme name="4_USAFA Standar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USAFA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USAFA Stand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USAFA Standar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8">
        <a:dk1>
          <a:srgbClr val="0C2D83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9256F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10741</TotalTime>
  <Words>504</Words>
  <Application>Microsoft Office PowerPoint</Application>
  <PresentationFormat>On-screen Show (4:3)</PresentationFormat>
  <Paragraphs>139</Paragraphs>
  <Slides>14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Trebuchet MS</vt:lpstr>
      <vt:lpstr>Wingdings</vt:lpstr>
      <vt:lpstr>4_USAFA Standard</vt:lpstr>
      <vt:lpstr>Los Angeles US Air Force Academy Workshop </vt:lpstr>
      <vt:lpstr>The Los Angeles US Air Force Academy Workshop </vt:lpstr>
      <vt:lpstr>The Los Angeles US Air Force Academy Workshop </vt:lpstr>
      <vt:lpstr>Today’s Staff</vt:lpstr>
      <vt:lpstr>Assignment #2</vt:lpstr>
      <vt:lpstr>Agenda</vt:lpstr>
      <vt:lpstr>Agenda</vt:lpstr>
      <vt:lpstr>Welcome</vt:lpstr>
      <vt:lpstr>PowerPoint Presentation</vt:lpstr>
      <vt:lpstr>PowerPoint Presentation</vt:lpstr>
      <vt:lpstr>PowerPoint Presentation</vt:lpstr>
      <vt:lpstr>Assignment #3</vt:lpstr>
      <vt:lpstr>Assignment #4</vt:lpstr>
      <vt:lpstr>Assignment #5</vt:lpstr>
    </vt:vector>
  </TitlesOfParts>
  <Company>HQ USAFA/XPO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Steven.Sandridge</dc:creator>
  <cp:lastModifiedBy>Staso, Steve</cp:lastModifiedBy>
  <cp:revision>451</cp:revision>
  <cp:lastPrinted>2015-07-11T02:33:09Z</cp:lastPrinted>
  <dcterms:created xsi:type="dcterms:W3CDTF">2011-07-08T08:17:09Z</dcterms:created>
  <dcterms:modified xsi:type="dcterms:W3CDTF">2017-07-07T05:42:16Z</dcterms:modified>
</cp:coreProperties>
</file>