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73" r:id="rId1"/>
  </p:sldMasterIdLst>
  <p:notesMasterIdLst>
    <p:notesMasterId r:id="rId6"/>
  </p:notesMasterIdLst>
  <p:sldIdLst>
    <p:sldId id="257" r:id="rId2"/>
    <p:sldId id="260" r:id="rId3"/>
    <p:sldId id="258" r:id="rId4"/>
    <p:sldId id="259" r:id="rId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2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2B2AF8-9BC5-BE44-A75A-19BF9420AE7B}" type="datetimeFigureOut">
              <a:rPr lang="en-US" smtClean="0"/>
              <a:t>7/20/16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29EDE-78BA-AA47-A4A8-ED3C941C3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57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267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51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9275" y="76200"/>
            <a:ext cx="2032000" cy="5784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76200"/>
            <a:ext cx="5946775" cy="5784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8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41888" y="1536700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41888" y="3775075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42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60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00100" y="1536700"/>
            <a:ext cx="3989388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41888" y="1536700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800100" y="3775075"/>
            <a:ext cx="3989388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1888" y="3775075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9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00100" y="1536700"/>
            <a:ext cx="8131175" cy="432435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20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7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419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00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373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61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059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78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900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0100" y="1536700"/>
            <a:ext cx="81311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88300" y="6524625"/>
            <a:ext cx="1143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969696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>
                <a:ea typeface="+mn-ea"/>
                <a:cs typeface="+mn-cs"/>
              </a:rPr>
              <a:t>1/9</a:t>
            </a:r>
          </a:p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600" b="1" i="1">
                <a:solidFill>
                  <a:srgbClr val="000000"/>
                </a:solidFill>
                <a:latin typeface="Century Schoolbook" pitchFamily="18" charset="0"/>
                <a:ea typeface="+mn-ea"/>
                <a:cs typeface="+mn-cs"/>
              </a:rPr>
              <a:t>I n t e g r i t y  -  S e r v i c e  -  E x c e l l e n c 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663700" y="762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en-US" sz="20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en-US" sz="2000">
              <a:solidFill>
                <a:srgbClr val="000000"/>
              </a:solidFill>
              <a:ea typeface="+mn-ea"/>
              <a:cs typeface="+mn-cs"/>
            </a:endParaRPr>
          </a:p>
        </p:txBody>
      </p:sp>
      <p:pic>
        <p:nvPicPr>
          <p:cNvPr id="4104" name="Picture 9" descr="SEAL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33363" y="31750"/>
            <a:ext cx="1366837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642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74" r:id="rId1"/>
    <p:sldLayoutId id="2147484975" r:id="rId2"/>
    <p:sldLayoutId id="2147484976" r:id="rId3"/>
    <p:sldLayoutId id="2147484977" r:id="rId4"/>
    <p:sldLayoutId id="2147484978" r:id="rId5"/>
    <p:sldLayoutId id="2147484979" r:id="rId6"/>
    <p:sldLayoutId id="2147484980" r:id="rId7"/>
    <p:sldLayoutId id="2147484981" r:id="rId8"/>
    <p:sldLayoutId id="2147484982" r:id="rId9"/>
    <p:sldLayoutId id="2147484983" r:id="rId10"/>
    <p:sldLayoutId id="2147484984" r:id="rId11"/>
    <p:sldLayoutId id="2147484985" r:id="rId12"/>
    <p:sldLayoutId id="2147484986" r:id="rId13"/>
    <p:sldLayoutId id="2147484987" r:id="rId14"/>
    <p:sldLayoutId id="2147484988" r:id="rId1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051466" y="1219200"/>
            <a:ext cx="7114466" cy="32766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Candidate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Fitness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(CFA)</a:t>
            </a:r>
            <a:endParaRPr lang="en-US" sz="2000" dirty="0" smtClean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Line 1033"/>
          <p:cNvSpPr>
            <a:spLocks noChangeShapeType="1"/>
          </p:cNvSpPr>
          <p:nvPr/>
        </p:nvSpPr>
        <p:spPr bwMode="auto">
          <a:xfrm>
            <a:off x="609600" y="9906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 sz="2000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127" name="Line 1034"/>
          <p:cNvSpPr>
            <a:spLocks noChangeShapeType="1"/>
          </p:cNvSpPr>
          <p:nvPr/>
        </p:nvSpPr>
        <p:spPr bwMode="auto">
          <a:xfrm>
            <a:off x="685800" y="62484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 sz="2000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40011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Candidate Fitness Assessment (CFA)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511839"/>
              </p:ext>
            </p:extLst>
          </p:nvPr>
        </p:nvGraphicFramePr>
        <p:xfrm>
          <a:off x="464282" y="1536703"/>
          <a:ext cx="8111310" cy="4636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262"/>
                <a:gridCol w="1622262"/>
                <a:gridCol w="1622262"/>
                <a:gridCol w="1622262"/>
                <a:gridCol w="1622262"/>
              </a:tblGrid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Exercise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Max</a:t>
                      </a:r>
                      <a:endParaRPr lang="en-US" sz="1800" b="1" i="0" u="none" strike="noStrike" dirty="0">
                        <a:solidFill>
                          <a:srgbClr val="60686F"/>
                        </a:solidFill>
                        <a:effectLst/>
                        <a:latin typeface="Helvetic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Average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Max</a:t>
                      </a:r>
                      <a:endParaRPr lang="en-US" sz="1800" b="1" i="0" u="none" strike="noStrike" dirty="0">
                        <a:solidFill>
                          <a:srgbClr val="60686F"/>
                        </a:solidFill>
                        <a:effectLst/>
                        <a:latin typeface="Helvetic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Average</a:t>
                      </a: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60686F"/>
                        </a:solidFill>
                        <a:effectLst/>
                        <a:latin typeface="Helvetic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Men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Women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Basketball Throw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102′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69′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66′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41′</a:t>
                      </a:r>
                    </a:p>
                  </a:txBody>
                  <a:tcPr marL="12700" marR="12700" marT="12700" marB="0" anchor="b"/>
                </a:tc>
              </a:tr>
              <a:tr h="5274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Pull-Ups (men/</a:t>
                      </a:r>
                      <a:r>
                        <a:rPr lang="en-US" sz="1800" b="0" i="0" u="none" strike="noStrike" kern="1200" dirty="0">
                          <a:solidFill>
                            <a:srgbClr val="60686F"/>
                          </a:solidFill>
                          <a:effectLst/>
                          <a:latin typeface="Helvetica"/>
                          <a:ea typeface="+mn-ea"/>
                          <a:cs typeface="+mn-cs"/>
                        </a:rPr>
                        <a:t>women</a:t>
                      </a:r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18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12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3</a:t>
                      </a: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Flexed Arm Hang (women)</a:t>
                      </a:r>
                    </a:p>
                  </a:txBody>
                  <a:tcPr marL="12700" marR="12700" marT="12700" marB="0" anchor="b"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63 sec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24 sec</a:t>
                      </a: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Shuttle 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7.8 sec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8.9 sec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8.6 </a:t>
                      </a:r>
                      <a:r>
                        <a:rPr lang="pt-BR" sz="1800" b="0" i="0" u="none" strike="noStrike" dirty="0" err="1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sec</a:t>
                      </a:r>
                      <a:endParaRPr lang="pt-BR" sz="1800" b="0" i="0" u="none" strike="noStrike" dirty="0">
                        <a:solidFill>
                          <a:srgbClr val="60686F"/>
                        </a:solidFill>
                        <a:effectLst/>
                        <a:latin typeface="Helvetic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9.7 sec</a:t>
                      </a:r>
                    </a:p>
                  </a:txBody>
                  <a:tcPr marL="12700" marR="12700" marT="12700" marB="0" anchor="b"/>
                </a:tc>
              </a:tr>
              <a:tr h="5274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Modified Sit-Ups (crunches)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95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81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95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78</a:t>
                      </a: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Push-Ups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75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50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41</a:t>
                      </a: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One Mile 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5:20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6:36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6:00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7:35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522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Candidate Fitness Assessment (CFA)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958" y="1413809"/>
            <a:ext cx="8388420" cy="50194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Workshop Tips</a:t>
            </a:r>
          </a:p>
          <a:p>
            <a:r>
              <a:rPr lang="en-US" dirty="0" smtClean="0"/>
              <a:t>Give it </a:t>
            </a:r>
            <a:r>
              <a:rPr lang="en-US" dirty="0" smtClean="0"/>
              <a:t>your </a:t>
            </a:r>
            <a:r>
              <a:rPr lang="en-US" dirty="0" smtClean="0"/>
              <a:t>BEST effort</a:t>
            </a:r>
          </a:p>
          <a:p>
            <a:r>
              <a:rPr lang="en-US" dirty="0" smtClean="0"/>
              <a:t>You are responsible </a:t>
            </a:r>
            <a:r>
              <a:rPr lang="en-US" dirty="0" smtClean="0"/>
              <a:t>for knowing and following the </a:t>
            </a:r>
            <a:r>
              <a:rPr lang="en-US" dirty="0" smtClean="0"/>
              <a:t>rules for each activity</a:t>
            </a:r>
            <a:endParaRPr lang="en-US" dirty="0" smtClean="0"/>
          </a:p>
          <a:p>
            <a:r>
              <a:rPr lang="en-US" dirty="0" smtClean="0"/>
              <a:t>Build up your strength and stamina – Use a ROUTINE</a:t>
            </a:r>
          </a:p>
          <a:p>
            <a:r>
              <a:rPr lang="en-US" dirty="0" smtClean="0"/>
              <a:t>Incorporate fitness </a:t>
            </a:r>
            <a:r>
              <a:rPr lang="en-US" dirty="0" smtClean="0"/>
              <a:t>into </a:t>
            </a:r>
            <a:r>
              <a:rPr lang="en-US" dirty="0" smtClean="0"/>
              <a:t>your lifestyle</a:t>
            </a:r>
          </a:p>
          <a:p>
            <a:r>
              <a:rPr lang="en-US" dirty="0" smtClean="0"/>
              <a:t>Continually test yourself; When you feel you have achieved your best, </a:t>
            </a:r>
            <a:r>
              <a:rPr lang="en-US" dirty="0" smtClean="0"/>
              <a:t>schedule </a:t>
            </a:r>
            <a:r>
              <a:rPr lang="en-US" dirty="0" smtClean="0"/>
              <a:t>an official test and enter your </a:t>
            </a:r>
            <a:r>
              <a:rPr lang="en-US" dirty="0" smtClean="0"/>
              <a:t>scores</a:t>
            </a:r>
          </a:p>
          <a:p>
            <a:r>
              <a:rPr lang="en-US" dirty="0" smtClean="0"/>
              <a:t>But don’t wait until the deadline. Sooner the better.</a:t>
            </a:r>
            <a:endParaRPr lang="en-US" dirty="0" smtClean="0"/>
          </a:p>
          <a:p>
            <a:r>
              <a:rPr lang="en-US" dirty="0" smtClean="0"/>
              <a:t>Candidate is responsible to schedule the CFA with a qualified examiner.  Consult your Instructions to Candidate booklet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018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Candidate Fitness Assessment (CFA)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Officer in Charge:</a:t>
            </a:r>
          </a:p>
          <a:p>
            <a:endParaRPr lang="en-US" dirty="0"/>
          </a:p>
          <a:p>
            <a:r>
              <a:rPr lang="en-US" dirty="0" smtClean="0"/>
              <a:t>Major </a:t>
            </a:r>
            <a:r>
              <a:rPr lang="en-US" dirty="0" err="1" smtClean="0"/>
              <a:t>Jonwa</a:t>
            </a:r>
            <a:r>
              <a:rPr lang="en-US" dirty="0" smtClean="0"/>
              <a:t> Kim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200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OV Update Briefing 19 Jun">
  <a:themeElements>
    <a:clrScheme name="BOV Update Briefing 19 Ju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OV Update Briefing 19 Ju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OV Update Briefing 19 Ju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V Update Briefing 19 Ju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2138</TotalTime>
  <Words>193</Words>
  <Application>Microsoft Macintosh PowerPoint</Application>
  <PresentationFormat>On-screen Show (4:3)</PresentationFormat>
  <Paragraphs>56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BOV Update Briefing 19 Jun</vt:lpstr>
      <vt:lpstr>Candidate Fitness Assessment (CFA)</vt:lpstr>
      <vt:lpstr>Candidate Fitness Assessment (CFA)</vt:lpstr>
      <vt:lpstr>Candidate Fitness Assessment (CFA)</vt:lpstr>
      <vt:lpstr>Candidate Fitness Assessment (CFA)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Candidate Fitness Assessment (CFA)</dc:title>
  <dc:creator>Steve Staso</dc:creator>
  <cp:lastModifiedBy>Steve Staso</cp:lastModifiedBy>
  <cp:revision>5</cp:revision>
  <dcterms:created xsi:type="dcterms:W3CDTF">2016-07-20T02:55:30Z</dcterms:created>
  <dcterms:modified xsi:type="dcterms:W3CDTF">2016-07-22T06:34:37Z</dcterms:modified>
</cp:coreProperties>
</file>