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0"/>
  </p:notesMasterIdLst>
  <p:handoutMasterIdLst>
    <p:handoutMasterId r:id="rId11"/>
  </p:handoutMasterIdLst>
  <p:sldIdLst>
    <p:sldId id="430" r:id="rId2"/>
    <p:sldId id="433" r:id="rId3"/>
    <p:sldId id="434" r:id="rId4"/>
    <p:sldId id="432" r:id="rId5"/>
    <p:sldId id="431" r:id="rId6"/>
    <p:sldId id="436" r:id="rId7"/>
    <p:sldId id="412" r:id="rId8"/>
    <p:sldId id="435" r:id="rId9"/>
  </p:sldIdLst>
  <p:sldSz cx="9144000" cy="6858000" type="screen4x3"/>
  <p:notesSz cx="6858000" cy="9313863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50F8B"/>
    <a:srgbClr val="333399"/>
    <a:srgbClr val="0C2D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67" autoAdjust="0"/>
    <p:restoredTop sz="94713" autoAdjust="0"/>
  </p:normalViewPr>
  <p:slideViewPr>
    <p:cSldViewPr>
      <p:cViewPr varScale="1">
        <p:scale>
          <a:sx n="105" d="100"/>
          <a:sy n="105" d="100"/>
        </p:scale>
        <p:origin x="-1216" y="-104"/>
      </p:cViewPr>
      <p:guideLst>
        <p:guide orient="horz" pos="768"/>
        <p:guide pos="55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816" y="-72"/>
      </p:cViewPr>
      <p:guideLst>
        <p:guide orient="horz" pos="2934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4" Type="http://schemas.openxmlformats.org/officeDocument/2006/relationships/image" Target="../media/image6.wmf"/><Relationship Id="rId5" Type="http://schemas.openxmlformats.org/officeDocument/2006/relationships/image" Target="../media/image7.wmf"/><Relationship Id="rId1" Type="http://schemas.openxmlformats.org/officeDocument/2006/relationships/image" Target="../media/image3.wmf"/><Relationship Id="rId2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027" y="0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46261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027" y="8846261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</a:defRPr>
            </a:lvl1pPr>
          </a:lstStyle>
          <a:p>
            <a:fld id="{038A5F0B-C7DF-43BF-A121-10A39BC65FC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6555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027" y="0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1725" y="698500"/>
            <a:ext cx="4654550" cy="3492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6421" y="4424721"/>
            <a:ext cx="5485158" cy="4190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46261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027" y="8846261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</a:defRPr>
            </a:lvl1pPr>
          </a:lstStyle>
          <a:p>
            <a:fld id="{8972EECB-C94F-444F-916B-CACE24E2211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82218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FAA36A-A56F-4A20-8D9D-70563DE1C7AE}" type="slidenum">
              <a:rPr lang="en-US"/>
              <a:pPr/>
              <a:t>1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3313" y="698500"/>
            <a:ext cx="4652962" cy="3490913"/>
          </a:xfrm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605" y="4424721"/>
            <a:ext cx="5034791" cy="4190921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3613" y="476250"/>
            <a:ext cx="4957762" cy="3719513"/>
          </a:xfrm>
          <a:solidFill>
            <a:srgbClr val="FFFFFF"/>
          </a:solidFill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0282" y="4396093"/>
            <a:ext cx="5460310" cy="455196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581" tIns="45789" rIns="91581" bIns="45789"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0088"/>
            <a:ext cx="4654550" cy="3492500"/>
          </a:xfrm>
          <a:solidFill>
            <a:srgbClr val="FFFFFF"/>
          </a:solidFill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1" y="4275216"/>
            <a:ext cx="6324600" cy="4656932"/>
          </a:xfrm>
          <a:solidFill>
            <a:srgbClr val="FFFFFF"/>
          </a:solidFill>
          <a:ln w="9525"/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9E11BC-6A46-4160-9D35-CD4AF1F11884}" type="slidenum">
              <a:rPr lang="en-US"/>
              <a:pPr/>
              <a:t>4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r>
              <a:rPr lang="en-US" dirty="0" smtClean="0"/>
              <a:t>Attacking USAFA patch will determine end of brief.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533900" y="5162550"/>
            <a:ext cx="4038600" cy="116205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/>
              <a:t>Briefer’s Name</a:t>
            </a:r>
          </a:p>
          <a:p>
            <a:r>
              <a:rPr lang="en-US"/>
              <a:t>Office Symbol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848100" y="2286000"/>
            <a:ext cx="4762500" cy="1905000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Briefing Topic Title Goes Here</a:t>
            </a: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863725" y="500063"/>
            <a:ext cx="5365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3600" b="1" i="1" u="none">
                <a:effectLst/>
              </a:rPr>
              <a:t>U.S. Air Force Academy</a:t>
            </a:r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>
            <a:off x="381000" y="12319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5127" name="Picture 7" descr="usafaseal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700" y="2903538"/>
            <a:ext cx="3035300" cy="3187700"/>
          </a:xfrm>
          <a:prstGeom prst="rect">
            <a:avLst/>
          </a:prstGeom>
          <a:noFill/>
        </p:spPr>
      </p:pic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1228725" y="1416050"/>
            <a:ext cx="6553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 i="1" u="none">
                <a:effectLst/>
                <a:latin typeface="Century Schoolbook" pitchFamily="18" charset="0"/>
              </a:rPr>
              <a:t>I n t e g r i t y  -  S e r v i c e  -  E x c e l l e n c 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9275" y="76200"/>
            <a:ext cx="2032000" cy="5784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76200"/>
            <a:ext cx="5946775" cy="5784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1350" y="76200"/>
            <a:ext cx="6781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1888" y="1536700"/>
            <a:ext cx="3989387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1350" y="76200"/>
            <a:ext cx="6781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41888" y="1536700"/>
            <a:ext cx="3989387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41888" y="3775075"/>
            <a:ext cx="3989387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133350"/>
            <a:ext cx="70548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175" y="1536700"/>
            <a:ext cx="4114800" cy="4740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51375" y="1536700"/>
            <a:ext cx="4116388" cy="22939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51375" y="3983038"/>
            <a:ext cx="4116388" cy="22939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1888" y="1536700"/>
            <a:ext cx="3989387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0100" y="1536700"/>
            <a:ext cx="8131175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911350" y="76200"/>
            <a:ext cx="6781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>
            <a:off x="422275" y="1414463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4102" name="Picture 6" descr="usafaseal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85763" y="0"/>
            <a:ext cx="1287462" cy="1352550"/>
          </a:xfrm>
          <a:prstGeom prst="rect">
            <a:avLst/>
          </a:prstGeom>
          <a:noFill/>
        </p:spPr>
      </p:pic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1295400" y="6491288"/>
            <a:ext cx="6553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b="1" i="1" u="none">
                <a:effectLst/>
                <a:latin typeface="Century Schoolbook" pitchFamily="18" charset="0"/>
              </a:rPr>
              <a:t>I n t e g r i t y  -  S e r v i c e  -  E x c e l l e n c 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4" r:id="rId14"/>
  </p:sldLayoutIdLst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688975" indent="-282575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200" b="1">
          <a:solidFill>
            <a:schemeClr val="tx1"/>
          </a:solidFill>
          <a:latin typeface="+mn-lt"/>
        </a:defRPr>
      </a:lvl2pPr>
      <a:lvl3pPr marL="1027113" indent="-223838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.wmf"/><Relationship Id="rId12" Type="http://schemas.openxmlformats.org/officeDocument/2006/relationships/oleObject" Target="../embeddings/oleObject4.bin"/><Relationship Id="rId13" Type="http://schemas.openxmlformats.org/officeDocument/2006/relationships/image" Target="../media/image6.wmf"/><Relationship Id="rId14" Type="http://schemas.openxmlformats.org/officeDocument/2006/relationships/oleObject" Target="../embeddings/oleObject5.bin"/><Relationship Id="rId15" Type="http://schemas.openxmlformats.org/officeDocument/2006/relationships/image" Target="../media/image7.wmf"/><Relationship Id="rId16" Type="http://schemas.openxmlformats.org/officeDocument/2006/relationships/image" Target="../media/image10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4.xml"/><Relationship Id="rId3" Type="http://schemas.openxmlformats.org/officeDocument/2006/relationships/notesSlide" Target="../notesSlides/notesSlide4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3.w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4.wmf"/><Relationship Id="rId8" Type="http://schemas.openxmlformats.org/officeDocument/2006/relationships/image" Target="../media/image8.jpeg"/><Relationship Id="rId9" Type="http://schemas.openxmlformats.org/officeDocument/2006/relationships/image" Target="../media/image9.wmf"/><Relationship Id="rId10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57600" y="5410200"/>
            <a:ext cx="4914900" cy="933450"/>
          </a:xfrm>
          <a:noFill/>
          <a:ln/>
        </p:spPr>
        <p:txBody>
          <a:bodyPr/>
          <a:lstStyle/>
          <a:p>
            <a:r>
              <a:rPr lang="en-US" dirty="0" smtClean="0"/>
              <a:t>Colonel Steve Staso</a:t>
            </a:r>
            <a:endParaRPr lang="en-US" dirty="0"/>
          </a:p>
          <a:p>
            <a:r>
              <a:rPr lang="en-US" sz="1800" dirty="0" smtClean="0"/>
              <a:t>USAFA ALO</a:t>
            </a:r>
            <a:endParaRPr lang="en-US" sz="1800" dirty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05200" y="2514600"/>
            <a:ext cx="4419600" cy="1600200"/>
          </a:xfrm>
          <a:noFill/>
          <a:ln/>
        </p:spPr>
        <p:txBody>
          <a:bodyPr/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ALO Interview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3733800" y="3657600"/>
            <a:ext cx="419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Telling Your Story</a:t>
            </a:r>
            <a:endParaRPr lang="en-US" sz="2800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Role of Liaison Officers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914400" y="1524000"/>
            <a:ext cx="7693025" cy="4665663"/>
          </a:xfrm>
          <a:noFill/>
        </p:spPr>
        <p:txBody>
          <a:bodyPr lIns="92057" tIns="46029" rIns="92057" bIns="46029"/>
          <a:lstStyle/>
          <a:p>
            <a:pPr marL="0" indent="0" algn="ctr" defTabSz="963613">
              <a:spcAft>
                <a:spcPct val="25000"/>
              </a:spcAft>
              <a:buNone/>
            </a:pPr>
            <a:r>
              <a:rPr lang="en-US" dirty="0" smtClean="0"/>
              <a:t>Mission</a:t>
            </a:r>
          </a:p>
          <a:p>
            <a:pPr marL="0" indent="0" algn="ctr" defTabSz="963613">
              <a:spcAft>
                <a:spcPct val="25000"/>
              </a:spcAft>
              <a:buFontTx/>
              <a:buNone/>
            </a:pPr>
            <a:r>
              <a:rPr lang="en-US" dirty="0" smtClean="0">
                <a:cs typeface="Times New Roman" pitchFamily="18" charset="0"/>
              </a:rPr>
              <a:t>“Publicize Air Force Officer accessions programs and proactively identify, advise, and evaluate quality candidates who have the potential to succeed in the Air Force.”</a:t>
            </a:r>
            <a:endParaRPr lang="en-US" dirty="0" smtClean="0"/>
          </a:p>
          <a:p>
            <a:pPr marL="0" indent="0" defTabSz="963613">
              <a:spcAft>
                <a:spcPct val="25000"/>
              </a:spcAft>
              <a:buFontTx/>
              <a:buNone/>
            </a:pPr>
            <a:r>
              <a:rPr lang="en-US" dirty="0" smtClean="0">
                <a:solidFill>
                  <a:srgbClr val="FF0000"/>
                </a:solidFill>
              </a:rPr>
              <a:t>...identify,</a:t>
            </a:r>
          </a:p>
          <a:p>
            <a:pPr marL="0" indent="0" defTabSz="963613">
              <a:spcAft>
                <a:spcPct val="25000"/>
              </a:spcAft>
              <a:buFontTx/>
              <a:buNone/>
            </a:pPr>
            <a:r>
              <a:rPr lang="en-US" dirty="0" smtClean="0">
                <a:solidFill>
                  <a:srgbClr val="FF0000"/>
                </a:solidFill>
              </a:rPr>
              <a:t>      advise,</a:t>
            </a:r>
          </a:p>
          <a:p>
            <a:pPr marL="0" indent="0" defTabSz="963613">
              <a:spcAft>
                <a:spcPct val="25000"/>
              </a:spcAft>
              <a:buFontTx/>
              <a:buNone/>
            </a:pPr>
            <a:r>
              <a:rPr lang="en-US" dirty="0" smtClean="0">
                <a:solidFill>
                  <a:schemeClr val="tx2"/>
                </a:solidFill>
              </a:rPr>
              <a:t>          </a:t>
            </a:r>
            <a:r>
              <a:rPr lang="en-US" dirty="0" smtClean="0">
                <a:solidFill>
                  <a:srgbClr val="FF0000"/>
                </a:solidFill>
              </a:rPr>
              <a:t>evaluate, </a:t>
            </a:r>
          </a:p>
          <a:p>
            <a:pPr marL="0" indent="0" defTabSz="963613">
              <a:spcAft>
                <a:spcPct val="25000"/>
              </a:spcAft>
              <a:buFontTx/>
              <a:buNone/>
            </a:pPr>
            <a:r>
              <a:rPr lang="en-US" dirty="0" smtClean="0">
                <a:solidFill>
                  <a:schemeClr val="tx2"/>
                </a:solidFill>
              </a:rPr>
              <a:t>              </a:t>
            </a:r>
            <a:r>
              <a:rPr lang="en-US" dirty="0" smtClean="0">
                <a:solidFill>
                  <a:srgbClr val="FF0000"/>
                </a:solidFill>
              </a:rPr>
              <a:t>prepare</a:t>
            </a:r>
            <a:r>
              <a:rPr lang="en-US" dirty="0" smtClean="0">
                <a:solidFill>
                  <a:srgbClr val="FF0000"/>
                </a:solidFill>
                <a:latin typeface="Times" charset="0"/>
              </a:rPr>
              <a:t>…</a:t>
            </a:r>
            <a:endParaRPr lang="en-US" sz="2600" dirty="0" smtClean="0">
              <a:solidFill>
                <a:srgbClr val="FF0000"/>
              </a:solidFill>
            </a:endParaRPr>
          </a:p>
        </p:txBody>
      </p:sp>
      <p:pic>
        <p:nvPicPr>
          <p:cNvPr id="5" name="Picture 4" descr="IMG_47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9200" y="3810000"/>
            <a:ext cx="3314700" cy="220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Slide Number Placeholder 10"/>
          <p:cNvSpPr txBox="1">
            <a:spLocks/>
          </p:cNvSpPr>
          <p:nvPr/>
        </p:nvSpPr>
        <p:spPr>
          <a:xfrm>
            <a:off x="7334250" y="6524625"/>
            <a:ext cx="1452563" cy="33337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fld id="{FA28094F-B4D4-4D61-A0CB-F323A54165F3}" type="slidenum">
              <a:rPr lang="en-US" smtClean="0"/>
              <a:pPr/>
              <a:t>2</a:t>
            </a:fld>
            <a:r>
              <a:rPr lang="en-US" smtClean="0"/>
              <a:t>/7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What do ALOs do each year?  </a:t>
            </a:r>
            <a:br>
              <a:rPr lang="en-US" sz="3200" dirty="0" smtClean="0"/>
            </a:br>
            <a:endParaRPr lang="en-US" sz="3200" dirty="0" smtClean="0"/>
          </a:p>
        </p:txBody>
      </p:sp>
      <p:sp>
        <p:nvSpPr>
          <p:cNvPr id="4" name="Rectangle 3"/>
          <p:cNvSpPr/>
          <p:nvPr/>
        </p:nvSpPr>
        <p:spPr bwMode="auto">
          <a:xfrm>
            <a:off x="8115300" y="6553200"/>
            <a:ext cx="647700" cy="28575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0099"/>
              </a:buClr>
              <a:defRPr/>
            </a:pPr>
            <a:r>
              <a:rPr lang="en-US" sz="1800" dirty="0">
                <a:cs typeface="Times New Roman" pitchFamily="18" charset="0"/>
                <a:sym typeface="Wingdings" pitchFamily="2" charset="2"/>
              </a:rPr>
              <a:t>Identify and Mentor</a:t>
            </a:r>
          </a:p>
          <a:p>
            <a:pPr lvl="1">
              <a:buClr>
                <a:srgbClr val="000099"/>
              </a:buClr>
              <a:defRPr/>
            </a:pPr>
            <a:r>
              <a:rPr lang="en-US" sz="1600" dirty="0">
                <a:cs typeface="Times New Roman" pitchFamily="18" charset="0"/>
                <a:sym typeface="Wingdings" pitchFamily="2" charset="2"/>
              </a:rPr>
              <a:t>Contacted 55,984 students at school visits, college fairs, Academy nights, etc.</a:t>
            </a:r>
          </a:p>
          <a:p>
            <a:pPr lvl="1">
              <a:buClr>
                <a:srgbClr val="000099"/>
              </a:buClr>
              <a:defRPr/>
            </a:pPr>
            <a:r>
              <a:rPr lang="en-US" sz="1600" dirty="0">
                <a:cs typeface="Times New Roman" pitchFamily="18" charset="0"/>
                <a:sym typeface="Wingdings" pitchFamily="2" charset="2"/>
              </a:rPr>
              <a:t>4,717 separate high school marketing visits</a:t>
            </a:r>
          </a:p>
          <a:p>
            <a:pPr lvl="1">
              <a:buClr>
                <a:srgbClr val="000099"/>
              </a:buClr>
              <a:defRPr/>
            </a:pPr>
            <a:r>
              <a:rPr lang="en-US" sz="1600" dirty="0">
                <a:cs typeface="Times New Roman" pitchFamily="18" charset="0"/>
                <a:sym typeface="Wingdings" pitchFamily="2" charset="2"/>
              </a:rPr>
              <a:t>17,316 school contacts (phone, letter, email)</a:t>
            </a:r>
          </a:p>
          <a:p>
            <a:pPr>
              <a:buClr>
                <a:srgbClr val="000099"/>
              </a:buClr>
              <a:defRPr/>
            </a:pPr>
            <a:r>
              <a:rPr lang="en-US" sz="1800" dirty="0" smtClean="0">
                <a:cs typeface="Times New Roman" pitchFamily="18" charset="0"/>
                <a:sym typeface="Wingdings" pitchFamily="2" charset="2"/>
              </a:rPr>
              <a:t>Evaluate</a:t>
            </a:r>
            <a:endParaRPr lang="en-US" sz="1800" dirty="0">
              <a:cs typeface="Times New Roman" pitchFamily="18" charset="0"/>
              <a:sym typeface="Wingdings" pitchFamily="2" charset="2"/>
            </a:endParaRPr>
          </a:p>
          <a:p>
            <a:pPr lvl="1">
              <a:buClr>
                <a:srgbClr val="000099"/>
              </a:buClr>
              <a:defRPr/>
            </a:pPr>
            <a:r>
              <a:rPr lang="en-US" sz="1800" dirty="0">
                <a:cs typeface="Times New Roman" pitchFamily="18" charset="0"/>
                <a:sym typeface="Wingdings" pitchFamily="2" charset="2"/>
              </a:rPr>
              <a:t>Formal Interviews</a:t>
            </a:r>
          </a:p>
          <a:p>
            <a:pPr lvl="2">
              <a:buClr>
                <a:srgbClr val="000099"/>
              </a:buClr>
              <a:defRPr/>
            </a:pPr>
            <a:r>
              <a:rPr lang="en-US" dirty="0">
                <a:cs typeface="Times New Roman" pitchFamily="18" charset="0"/>
                <a:sym typeface="Wingdings" pitchFamily="2" charset="2"/>
              </a:rPr>
              <a:t>Total: 5,339: 4,592 USAFA and 747 AFROTC</a:t>
            </a:r>
          </a:p>
          <a:p>
            <a:pPr>
              <a:buClr>
                <a:srgbClr val="000099"/>
              </a:buClr>
              <a:defRPr/>
            </a:pPr>
            <a:r>
              <a:rPr lang="en-US" sz="1800" dirty="0">
                <a:cs typeface="Times New Roman" pitchFamily="18" charset="0"/>
                <a:sym typeface="Wingdings" pitchFamily="2" charset="2"/>
              </a:rPr>
              <a:t>Dedicate Resources</a:t>
            </a:r>
          </a:p>
          <a:p>
            <a:pPr lvl="1">
              <a:buClr>
                <a:srgbClr val="000099"/>
              </a:buClr>
              <a:defRPr/>
            </a:pPr>
            <a:r>
              <a:rPr lang="en-US" sz="1600" dirty="0">
                <a:cs typeface="Times New Roman" pitchFamily="18" charset="0"/>
                <a:sym typeface="Wingdings" pitchFamily="2" charset="2"/>
              </a:rPr>
              <a:t>Drove 575,406 miles</a:t>
            </a:r>
          </a:p>
          <a:p>
            <a:pPr lvl="1">
              <a:buClr>
                <a:srgbClr val="000099"/>
              </a:buClr>
              <a:defRPr/>
            </a:pPr>
            <a:r>
              <a:rPr lang="en-US" sz="1600" dirty="0">
                <a:cs typeface="Times New Roman" pitchFamily="18" charset="0"/>
                <a:sym typeface="Wingdings" pitchFamily="2" charset="2"/>
              </a:rPr>
              <a:t>Spent $184,187 out-of-pocket</a:t>
            </a:r>
          </a:p>
          <a:p>
            <a:pPr>
              <a:buClr>
                <a:srgbClr val="000099"/>
              </a:buClr>
              <a:defRPr/>
            </a:pPr>
            <a:r>
              <a:rPr lang="en-US" sz="1800" dirty="0">
                <a:cs typeface="Times New Roman" pitchFamily="18" charset="0"/>
                <a:sym typeface="Wingdings" pitchFamily="2" charset="2"/>
              </a:rPr>
              <a:t>Spent a total of 179,754 hours performing ALO duties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10"/>
          <p:cNvSpPr txBox="1">
            <a:spLocks/>
          </p:cNvSpPr>
          <p:nvPr/>
        </p:nvSpPr>
        <p:spPr>
          <a:xfrm>
            <a:off x="7334250" y="6524625"/>
            <a:ext cx="1452563" cy="33337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fld id="{FA28094F-B4D4-4D61-A0CB-F323A54165F3}" type="slidenum">
              <a:rPr lang="en-US" smtClean="0"/>
              <a:pPr/>
              <a:t>3</a:t>
            </a:fld>
            <a:r>
              <a:rPr lang="en-US" smtClean="0"/>
              <a:t>/7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Admission Measures</a:t>
            </a:r>
          </a:p>
        </p:txBody>
      </p:sp>
      <p:sp>
        <p:nvSpPr>
          <p:cNvPr id="229382" name="AutoShape 6"/>
          <p:cNvSpPr>
            <a:spLocks noChangeArrowheads="1"/>
          </p:cNvSpPr>
          <p:nvPr/>
        </p:nvSpPr>
        <p:spPr bwMode="auto">
          <a:xfrm>
            <a:off x="2500313" y="2182813"/>
            <a:ext cx="601662" cy="3365500"/>
          </a:xfrm>
          <a:prstGeom prst="rightArrow">
            <a:avLst>
              <a:gd name="adj1" fmla="val 75000"/>
              <a:gd name="adj2" fmla="val 50042"/>
            </a:avLst>
          </a:prstGeom>
          <a:solidFill>
            <a:srgbClr val="99CCFF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386" name="Rectangle 10"/>
          <p:cNvSpPr>
            <a:spLocks noChangeArrowheads="1"/>
          </p:cNvSpPr>
          <p:nvPr/>
        </p:nvSpPr>
        <p:spPr bwMode="auto">
          <a:xfrm>
            <a:off x="3160713" y="3544888"/>
            <a:ext cx="1365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rgbClr val="0C2D83"/>
                </a:solidFill>
              </a:rPr>
              <a:t>Weighted</a:t>
            </a:r>
          </a:p>
          <a:p>
            <a:r>
              <a:rPr lang="en-US" sz="1800" b="1" dirty="0">
                <a:solidFill>
                  <a:srgbClr val="0C2D83"/>
                </a:solidFill>
              </a:rPr>
              <a:t>Composite</a:t>
            </a:r>
          </a:p>
        </p:txBody>
      </p:sp>
      <p:sp>
        <p:nvSpPr>
          <p:cNvPr id="229387" name="Rectangle 11"/>
          <p:cNvSpPr>
            <a:spLocks noChangeArrowheads="1"/>
          </p:cNvSpPr>
          <p:nvPr/>
        </p:nvSpPr>
        <p:spPr bwMode="auto">
          <a:xfrm>
            <a:off x="4465638" y="3544888"/>
            <a:ext cx="46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3600" b="1">
                <a:solidFill>
                  <a:srgbClr val="0C2D83"/>
                </a:solidFill>
                <a:latin typeface="Comic Sans MS" pitchFamily="66" charset="0"/>
              </a:rPr>
              <a:t>+</a:t>
            </a:r>
          </a:p>
        </p:txBody>
      </p:sp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6713538" y="1709738"/>
            <a:ext cx="2430462" cy="4313237"/>
            <a:chOff x="4229" y="1312"/>
            <a:chExt cx="1531" cy="2717"/>
          </a:xfrm>
        </p:grpSpPr>
        <p:grpSp>
          <p:nvGrpSpPr>
            <p:cNvPr id="3" name="Group 37"/>
            <p:cNvGrpSpPr>
              <a:grpSpLocks/>
            </p:cNvGrpSpPr>
            <p:nvPr/>
          </p:nvGrpSpPr>
          <p:grpSpPr bwMode="auto">
            <a:xfrm>
              <a:off x="4229" y="1312"/>
              <a:ext cx="1531" cy="1258"/>
              <a:chOff x="4229" y="1373"/>
              <a:chExt cx="1531" cy="1258"/>
            </a:xfrm>
          </p:grpSpPr>
          <p:graphicFrame>
            <p:nvGraphicFramePr>
              <p:cNvPr id="229381" name="Object 5">
                <a:hlinkClick r:id="" action="ppaction://ole?verb=0"/>
              </p:cNvPr>
              <p:cNvGraphicFramePr>
                <a:graphicFrameLocks/>
              </p:cNvGraphicFramePr>
              <p:nvPr/>
            </p:nvGraphicFramePr>
            <p:xfrm>
              <a:off x="4229" y="1373"/>
              <a:ext cx="1531" cy="125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2005" name="Clip" r:id="rId4" imgW="2074680" imgH="2054160" progId="">
                      <p:embed/>
                    </p:oleObj>
                  </mc:Choice>
                  <mc:Fallback>
                    <p:oleObj name="Clip" r:id="rId4" imgW="2074680" imgH="2054160" progId="">
                      <p:embed/>
                      <p:pic>
                        <p:nvPicPr>
                          <p:cNvPr id="0" name="Picture 6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29" y="1373"/>
                            <a:ext cx="1531" cy="125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270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29393" name="Rectangle 17"/>
              <p:cNvSpPr>
                <a:spLocks noChangeArrowheads="1"/>
              </p:cNvSpPr>
              <p:nvPr/>
            </p:nvSpPr>
            <p:spPr bwMode="auto">
              <a:xfrm>
                <a:off x="4618" y="1654"/>
                <a:ext cx="860" cy="5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sz="1800" b="1">
                    <a:solidFill>
                      <a:srgbClr val="0C2D83"/>
                    </a:solidFill>
                  </a:rPr>
                  <a:t>Final</a:t>
                </a:r>
              </a:p>
              <a:p>
                <a:pPr algn="l"/>
                <a:r>
                  <a:rPr lang="en-US" sz="1800" b="1">
                    <a:solidFill>
                      <a:srgbClr val="0C2D83"/>
                    </a:solidFill>
                  </a:rPr>
                  <a:t>Selection</a:t>
                </a:r>
              </a:p>
              <a:p>
                <a:pPr algn="l"/>
                <a:r>
                  <a:rPr lang="en-US" sz="1800" b="1">
                    <a:solidFill>
                      <a:srgbClr val="0C2D83"/>
                    </a:solidFill>
                  </a:rPr>
                  <a:t>Composite</a:t>
                </a:r>
              </a:p>
            </p:txBody>
          </p:sp>
        </p:grpSp>
        <p:grpSp>
          <p:nvGrpSpPr>
            <p:cNvPr id="4" name="Group 38"/>
            <p:cNvGrpSpPr>
              <a:grpSpLocks/>
            </p:cNvGrpSpPr>
            <p:nvPr/>
          </p:nvGrpSpPr>
          <p:grpSpPr bwMode="auto">
            <a:xfrm>
              <a:off x="4624" y="3130"/>
              <a:ext cx="740" cy="899"/>
              <a:chOff x="4602" y="3130"/>
              <a:chExt cx="740" cy="899"/>
            </a:xfrm>
          </p:grpSpPr>
          <p:graphicFrame>
            <p:nvGraphicFramePr>
              <p:cNvPr id="229394" name="Object 18">
                <a:hlinkClick r:id="" action="ppaction://ole?verb=0"/>
              </p:cNvPr>
              <p:cNvGraphicFramePr>
                <a:graphicFrameLocks/>
              </p:cNvGraphicFramePr>
              <p:nvPr/>
            </p:nvGraphicFramePr>
            <p:xfrm>
              <a:off x="4660" y="3130"/>
              <a:ext cx="623" cy="50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2006" name="Clip" r:id="rId6" imgW="1019160" imgH="850680" progId="">
                      <p:embed/>
                    </p:oleObj>
                  </mc:Choice>
                  <mc:Fallback>
                    <p:oleObj name="Clip" r:id="rId6" imgW="1019160" imgH="850680" progId="">
                      <p:embed/>
                      <p:pic>
                        <p:nvPicPr>
                          <p:cNvPr id="0" name="Picture 5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60" y="3130"/>
                            <a:ext cx="623" cy="50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270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29395" name="Rectangle 19"/>
              <p:cNvSpPr>
                <a:spLocks noChangeArrowheads="1"/>
              </p:cNvSpPr>
              <p:nvPr/>
            </p:nvSpPr>
            <p:spPr bwMode="auto">
              <a:xfrm>
                <a:off x="4602" y="3625"/>
                <a:ext cx="740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 b="1">
                    <a:solidFill>
                      <a:srgbClr val="0C2D83"/>
                    </a:solidFill>
                  </a:rPr>
                  <a:t>Medical </a:t>
                </a:r>
              </a:p>
              <a:p>
                <a:r>
                  <a:rPr lang="en-US" sz="1800" b="1">
                    <a:solidFill>
                      <a:srgbClr val="0C2D83"/>
                    </a:solidFill>
                  </a:rPr>
                  <a:t>Category</a:t>
                </a:r>
              </a:p>
            </p:txBody>
          </p:sp>
        </p:grpSp>
        <p:sp>
          <p:nvSpPr>
            <p:cNvPr id="229396" name="AutoShape 20"/>
            <p:cNvSpPr>
              <a:spLocks noChangeArrowheads="1"/>
            </p:cNvSpPr>
            <p:nvPr/>
          </p:nvSpPr>
          <p:spPr bwMode="auto">
            <a:xfrm rot="16200000">
              <a:off x="4884" y="2761"/>
              <a:ext cx="219" cy="178"/>
            </a:xfrm>
            <a:prstGeom prst="rightArrow">
              <a:avLst>
                <a:gd name="adj1" fmla="val 50000"/>
                <a:gd name="adj2" fmla="val 61568"/>
              </a:avLst>
            </a:prstGeom>
            <a:solidFill>
              <a:srgbClr val="99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vert="eaVert" wrap="none" anchor="ctr"/>
            <a:lstStyle/>
            <a:p>
              <a:endPara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endParaRPr>
            </a:p>
          </p:txBody>
        </p:sp>
      </p:grpSp>
      <p:grpSp>
        <p:nvGrpSpPr>
          <p:cNvPr id="5" name="Group 46"/>
          <p:cNvGrpSpPr>
            <a:grpSpLocks/>
          </p:cNvGrpSpPr>
          <p:nvPr/>
        </p:nvGrpSpPr>
        <p:grpSpPr bwMode="auto">
          <a:xfrm>
            <a:off x="260350" y="1581150"/>
            <a:ext cx="2508250" cy="4572000"/>
            <a:chOff x="164" y="999"/>
            <a:chExt cx="1580" cy="2880"/>
          </a:xfrm>
        </p:grpSpPr>
        <p:pic>
          <p:nvPicPr>
            <p:cNvPr id="229401" name="Picture 25" descr="MCj03825780000[1]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47" y="1303"/>
              <a:ext cx="1014" cy="1014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229403" name="Picture 27" descr="MCj03630140000[1]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93" y="2381"/>
              <a:ext cx="722" cy="831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229383" name="Rectangle 7"/>
            <p:cNvSpPr>
              <a:spLocks noChangeArrowheads="1"/>
            </p:cNvSpPr>
            <p:nvPr/>
          </p:nvSpPr>
          <p:spPr bwMode="auto">
            <a:xfrm>
              <a:off x="164" y="999"/>
              <a:ext cx="15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sz="1800" b="1">
                  <a:solidFill>
                    <a:srgbClr val="0C2D83"/>
                  </a:solidFill>
                </a:rPr>
                <a:t>Academic Composite</a:t>
              </a:r>
            </a:p>
          </p:txBody>
        </p:sp>
        <p:sp>
          <p:nvSpPr>
            <p:cNvPr id="229384" name="Rectangle 8"/>
            <p:cNvSpPr>
              <a:spLocks noChangeArrowheads="1"/>
            </p:cNvSpPr>
            <p:nvPr/>
          </p:nvSpPr>
          <p:spPr bwMode="auto">
            <a:xfrm>
              <a:off x="364" y="3218"/>
              <a:ext cx="1180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 b="1">
                  <a:solidFill>
                    <a:srgbClr val="0C2D83"/>
                  </a:solidFill>
                </a:rPr>
                <a:t>Extracurricular </a:t>
              </a:r>
            </a:p>
            <a:p>
              <a:r>
                <a:rPr lang="en-US" sz="1800" b="1">
                  <a:solidFill>
                    <a:srgbClr val="0C2D83"/>
                  </a:solidFill>
                </a:rPr>
                <a:t>Composite</a:t>
              </a:r>
            </a:p>
          </p:txBody>
        </p:sp>
        <p:sp>
          <p:nvSpPr>
            <p:cNvPr id="229385" name="Rectangle 9"/>
            <p:cNvSpPr>
              <a:spLocks noChangeArrowheads="1"/>
            </p:cNvSpPr>
            <p:nvPr/>
          </p:nvSpPr>
          <p:spPr bwMode="auto">
            <a:xfrm>
              <a:off x="704" y="3591"/>
              <a:ext cx="50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sz="2400" b="1">
                  <a:solidFill>
                    <a:srgbClr val="0C2D83"/>
                  </a:solidFill>
                </a:rPr>
                <a:t>20%</a:t>
              </a:r>
            </a:p>
          </p:txBody>
        </p:sp>
        <p:sp>
          <p:nvSpPr>
            <p:cNvPr id="229397" name="Text Box 21"/>
            <p:cNvSpPr txBox="1">
              <a:spLocks noChangeArrowheads="1"/>
            </p:cNvSpPr>
            <p:nvPr/>
          </p:nvSpPr>
          <p:spPr bwMode="auto">
            <a:xfrm>
              <a:off x="1040" y="1406"/>
              <a:ext cx="50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sz="2400" b="1">
                  <a:solidFill>
                    <a:srgbClr val="0C2D83"/>
                  </a:solidFill>
                </a:rPr>
                <a:t>60%</a:t>
              </a:r>
            </a:p>
          </p:txBody>
        </p:sp>
      </p:grpSp>
      <p:grpSp>
        <p:nvGrpSpPr>
          <p:cNvPr id="6" name="Group 44"/>
          <p:cNvGrpSpPr>
            <a:grpSpLocks/>
          </p:cNvGrpSpPr>
          <p:nvPr/>
        </p:nvGrpSpPr>
        <p:grpSpPr bwMode="auto">
          <a:xfrm>
            <a:off x="4668838" y="1462088"/>
            <a:ext cx="2406650" cy="4808537"/>
            <a:chOff x="2720" y="921"/>
            <a:chExt cx="1516" cy="3029"/>
          </a:xfrm>
        </p:grpSpPr>
        <p:grpSp>
          <p:nvGrpSpPr>
            <p:cNvPr id="7" name="Group 39"/>
            <p:cNvGrpSpPr>
              <a:grpSpLocks/>
            </p:cNvGrpSpPr>
            <p:nvPr/>
          </p:nvGrpSpPr>
          <p:grpSpPr bwMode="auto">
            <a:xfrm>
              <a:off x="2720" y="3232"/>
              <a:ext cx="1516" cy="718"/>
              <a:chOff x="2768" y="3085"/>
              <a:chExt cx="1516" cy="718"/>
            </a:xfrm>
          </p:grpSpPr>
          <p:graphicFrame>
            <p:nvGraphicFramePr>
              <p:cNvPr id="229391" name="Object 15">
                <a:hlinkClick r:id="" action="ppaction://ole?verb=0"/>
              </p:cNvPr>
              <p:cNvGraphicFramePr>
                <a:graphicFrameLocks/>
              </p:cNvGraphicFramePr>
              <p:nvPr/>
            </p:nvGraphicFramePr>
            <p:xfrm>
              <a:off x="3316" y="3085"/>
              <a:ext cx="420" cy="40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2007" name="Clip" r:id="rId10" imgW="1000080" imgH="941040" progId="">
                      <p:embed/>
                    </p:oleObj>
                  </mc:Choice>
                  <mc:Fallback>
                    <p:oleObj name="Clip" r:id="rId10" imgW="1000080" imgH="941040" progId="">
                      <p:embed/>
                      <p:pic>
                        <p:nvPicPr>
                          <p:cNvPr id="0" name="Picture 4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16" y="3085"/>
                            <a:ext cx="420" cy="40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270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29392" name="Rectangle 16"/>
              <p:cNvSpPr>
                <a:spLocks noChangeArrowheads="1"/>
              </p:cNvSpPr>
              <p:nvPr/>
            </p:nvSpPr>
            <p:spPr bwMode="auto">
              <a:xfrm>
                <a:off x="2768" y="3399"/>
                <a:ext cx="1516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 b="1" dirty="0">
                    <a:solidFill>
                      <a:srgbClr val="0C2D83"/>
                    </a:solidFill>
                  </a:rPr>
                  <a:t>Liaison Officer and </a:t>
                </a:r>
              </a:p>
              <a:p>
                <a:r>
                  <a:rPr lang="en-US" sz="1800" b="1" dirty="0">
                    <a:solidFill>
                      <a:srgbClr val="0C2D83"/>
                    </a:solidFill>
                  </a:rPr>
                  <a:t>Teacher Evaluations</a:t>
                </a:r>
              </a:p>
            </p:txBody>
          </p:sp>
        </p:grpSp>
        <p:grpSp>
          <p:nvGrpSpPr>
            <p:cNvPr id="8" name="Group 42"/>
            <p:cNvGrpSpPr>
              <a:grpSpLocks/>
            </p:cNvGrpSpPr>
            <p:nvPr/>
          </p:nvGrpSpPr>
          <p:grpSpPr bwMode="auto">
            <a:xfrm>
              <a:off x="2725" y="921"/>
              <a:ext cx="1112" cy="762"/>
              <a:chOff x="2646" y="957"/>
              <a:chExt cx="1112" cy="762"/>
            </a:xfrm>
          </p:grpSpPr>
          <p:sp>
            <p:nvSpPr>
              <p:cNvPr id="229389" name="AutoShape 13"/>
              <p:cNvSpPr>
                <a:spLocks noChangeArrowheads="1"/>
              </p:cNvSpPr>
              <p:nvPr/>
            </p:nvSpPr>
            <p:spPr bwMode="auto">
              <a:xfrm rot="16200000" flipH="1">
                <a:off x="3274" y="1544"/>
                <a:ext cx="173" cy="178"/>
              </a:xfrm>
              <a:prstGeom prst="rightArrow">
                <a:avLst>
                  <a:gd name="adj1" fmla="val 50000"/>
                  <a:gd name="adj2" fmla="val 50042"/>
                </a:avLst>
              </a:prstGeom>
              <a:solidFill>
                <a:srgbClr val="99CCF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vert="eaVert" wrap="none" anchor="ctr"/>
              <a:lstStyle/>
              <a:p>
                <a:endParaRPr lang="en-US" sz="240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endParaRPr>
              </a:p>
            </p:txBody>
          </p:sp>
          <p:grpSp>
            <p:nvGrpSpPr>
              <p:cNvPr id="9" name="Group 41"/>
              <p:cNvGrpSpPr>
                <a:grpSpLocks/>
              </p:cNvGrpSpPr>
              <p:nvPr/>
            </p:nvGrpSpPr>
            <p:grpSpPr bwMode="auto">
              <a:xfrm>
                <a:off x="2646" y="957"/>
                <a:ext cx="1112" cy="634"/>
                <a:chOff x="2646" y="957"/>
                <a:chExt cx="1112" cy="634"/>
              </a:xfrm>
            </p:grpSpPr>
            <p:sp>
              <p:nvSpPr>
                <p:cNvPr id="229388" name="Rectangle 12"/>
                <p:cNvSpPr>
                  <a:spLocks noChangeArrowheads="1"/>
                </p:cNvSpPr>
                <p:nvPr/>
              </p:nvSpPr>
              <p:spPr bwMode="auto">
                <a:xfrm>
                  <a:off x="3111" y="1135"/>
                  <a:ext cx="412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sz="1800" b="1">
                      <a:solidFill>
                        <a:srgbClr val="0C2D83"/>
                      </a:solidFill>
                    </a:rPr>
                    <a:t>CFA</a:t>
                  </a:r>
                </a:p>
              </p:txBody>
            </p:sp>
            <p:graphicFrame>
              <p:nvGraphicFramePr>
                <p:cNvPr id="229398" name="Object 22"/>
                <p:cNvGraphicFramePr>
                  <a:graphicFrameLocks noChangeAspect="1"/>
                </p:cNvGraphicFramePr>
                <p:nvPr/>
              </p:nvGraphicFramePr>
              <p:xfrm>
                <a:off x="3530" y="957"/>
                <a:ext cx="228" cy="63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82008" name="Clip" r:id="rId12" imgW="1014480" imgH="2906280" progId="">
                        <p:embed/>
                      </p:oleObj>
                    </mc:Choice>
                    <mc:Fallback>
                      <p:oleObj name="Clip" r:id="rId12" imgW="1014480" imgH="2906280" progId="">
                        <p:embed/>
                        <p:pic>
                          <p:nvPicPr>
                            <p:cNvPr id="0" name="Picture 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3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530" y="957"/>
                              <a:ext cx="228" cy="634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29399" name="Object 23"/>
                <p:cNvGraphicFramePr>
                  <a:graphicFrameLocks noChangeAspect="1"/>
                </p:cNvGraphicFramePr>
                <p:nvPr/>
              </p:nvGraphicFramePr>
              <p:xfrm>
                <a:off x="2646" y="1229"/>
                <a:ext cx="559" cy="35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82009" name="Clip" r:id="rId14" imgW="1068840" imgH="693720" progId="">
                        <p:embed/>
                      </p:oleObj>
                    </mc:Choice>
                    <mc:Fallback>
                      <p:oleObj name="Clip" r:id="rId14" imgW="1068840" imgH="693720" progId="">
                        <p:embed/>
                        <p:pic>
                          <p:nvPicPr>
                            <p:cNvPr id="0" name="Picture 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646" y="1229"/>
                              <a:ext cx="559" cy="353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grpSp>
          <p:nvGrpSpPr>
            <p:cNvPr id="10" name="Group 40"/>
            <p:cNvGrpSpPr>
              <a:grpSpLocks/>
            </p:cNvGrpSpPr>
            <p:nvPr/>
          </p:nvGrpSpPr>
          <p:grpSpPr bwMode="auto">
            <a:xfrm>
              <a:off x="2866" y="1817"/>
              <a:ext cx="1223" cy="928"/>
              <a:chOff x="2883" y="1939"/>
              <a:chExt cx="1223" cy="928"/>
            </a:xfrm>
          </p:grpSpPr>
          <p:sp>
            <p:nvSpPr>
              <p:cNvPr id="229390" name="Rectangle 14"/>
              <p:cNvSpPr>
                <a:spLocks noChangeArrowheads="1"/>
              </p:cNvSpPr>
              <p:nvPr/>
            </p:nvSpPr>
            <p:spPr bwMode="auto">
              <a:xfrm>
                <a:off x="2883" y="2406"/>
                <a:ext cx="1223" cy="4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 b="1">
                    <a:solidFill>
                      <a:srgbClr val="0C2D83"/>
                    </a:solidFill>
                  </a:rPr>
                  <a:t>Selection Panel</a:t>
                </a:r>
                <a:r>
                  <a:rPr lang="en-US" sz="1800">
                    <a:solidFill>
                      <a:srgbClr val="003399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itchFamily="66" charset="0"/>
                  </a:rPr>
                  <a:t> </a:t>
                </a:r>
              </a:p>
              <a:p>
                <a:r>
                  <a:rPr lang="en-US" sz="2400" b="1">
                    <a:solidFill>
                      <a:srgbClr val="0C2D83"/>
                    </a:solidFill>
                  </a:rPr>
                  <a:t>20%</a:t>
                </a:r>
              </a:p>
            </p:txBody>
          </p:sp>
          <p:pic>
            <p:nvPicPr>
              <p:cNvPr id="229411" name="Picture 35" descr="MCBD20207_0000[1]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3037" y="1939"/>
                <a:ext cx="915" cy="502"/>
              </a:xfrm>
              <a:prstGeom prst="rect">
                <a:avLst/>
              </a:prstGeom>
              <a:noFill/>
              <a:ln/>
              <a:effectLst/>
            </p:spPr>
          </p:pic>
        </p:grpSp>
        <p:sp>
          <p:nvSpPr>
            <p:cNvPr id="229419" name="AutoShape 43"/>
            <p:cNvSpPr>
              <a:spLocks noChangeArrowheads="1"/>
            </p:cNvSpPr>
            <p:nvPr/>
          </p:nvSpPr>
          <p:spPr bwMode="auto">
            <a:xfrm rot="16200000">
              <a:off x="3367" y="2900"/>
              <a:ext cx="219" cy="178"/>
            </a:xfrm>
            <a:prstGeom prst="rightArrow">
              <a:avLst>
                <a:gd name="adj1" fmla="val 50000"/>
                <a:gd name="adj2" fmla="val 61568"/>
              </a:avLst>
            </a:prstGeom>
            <a:solidFill>
              <a:srgbClr val="99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vert="eaVert" wrap="none" anchor="ctr"/>
            <a:lstStyle/>
            <a:p>
              <a:endPara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endParaRPr>
            </a:p>
          </p:txBody>
        </p:sp>
      </p:grpSp>
      <p:sp>
        <p:nvSpPr>
          <p:cNvPr id="36" name="Oval 35"/>
          <p:cNvSpPr/>
          <p:nvPr/>
        </p:nvSpPr>
        <p:spPr bwMode="auto">
          <a:xfrm>
            <a:off x="4572000" y="5257800"/>
            <a:ext cx="2590800" cy="1143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294967295"/>
          </p:nvPr>
        </p:nvSpPr>
        <p:spPr>
          <a:xfrm>
            <a:off x="7334250" y="6477000"/>
            <a:ext cx="1452563" cy="333375"/>
          </a:xfrm>
          <a:prstGeom prst="rect">
            <a:avLst/>
          </a:prstGeom>
        </p:spPr>
        <p:txBody>
          <a:bodyPr/>
          <a:lstStyle/>
          <a:p>
            <a:fld id="{FA28094F-B4D4-4D61-A0CB-F323A54165F3}" type="slidenum">
              <a:rPr lang="en-US" smtClean="0"/>
              <a:pPr/>
              <a:t>4</a:t>
            </a:fld>
            <a:r>
              <a:rPr lang="en-US" dirty="0" smtClean="0"/>
              <a:t>/7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33350"/>
            <a:ext cx="5149850" cy="1143000"/>
          </a:xfrm>
        </p:spPr>
        <p:txBody>
          <a:bodyPr/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Interview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174" y="1371600"/>
            <a:ext cx="8531226" cy="4940300"/>
          </a:xfrm>
        </p:spPr>
        <p:txBody>
          <a:bodyPr/>
          <a:lstStyle/>
          <a:p>
            <a:pPr marL="457200" indent="-457200"/>
            <a:r>
              <a:rPr lang="en-US" sz="2000" dirty="0" smtClean="0"/>
              <a:t>It is a college AND a job interview – Dress Appropriately</a:t>
            </a:r>
          </a:p>
          <a:p>
            <a:pPr marL="457200" indent="-457200"/>
            <a:r>
              <a:rPr lang="en-US" sz="2000" dirty="0" smtClean="0"/>
              <a:t>It should </a:t>
            </a:r>
            <a:r>
              <a:rPr lang="en-US" sz="2000" u="sng" dirty="0" smtClean="0"/>
              <a:t>not</a:t>
            </a:r>
            <a:r>
              <a:rPr lang="en-US" sz="2000" dirty="0" smtClean="0"/>
              <a:t> be the first time </a:t>
            </a:r>
            <a:br>
              <a:rPr lang="en-US" sz="2000" dirty="0" smtClean="0"/>
            </a:br>
            <a:r>
              <a:rPr lang="en-US" sz="2000" dirty="0" smtClean="0"/>
              <a:t>you have met your ALO</a:t>
            </a:r>
          </a:p>
          <a:p>
            <a:pPr marL="457200" indent="-457200"/>
            <a:r>
              <a:rPr lang="en-US" sz="2000" dirty="0" smtClean="0"/>
              <a:t>Evaluation is in 3 Areas:</a:t>
            </a:r>
          </a:p>
          <a:p>
            <a:pPr marL="860425" lvl="1" indent="-457200">
              <a:buFont typeface="+mj-lt"/>
              <a:buAutoNum type="arabicPeriod"/>
            </a:pPr>
            <a:r>
              <a:rPr lang="en-US" sz="1200" dirty="0" smtClean="0"/>
              <a:t>Leadership &amp; character</a:t>
            </a:r>
          </a:p>
          <a:p>
            <a:pPr marL="860425" lvl="1" indent="-457200">
              <a:buFont typeface="+mj-lt"/>
              <a:buAutoNum type="arabicPeriod"/>
            </a:pPr>
            <a:r>
              <a:rPr lang="en-US" sz="1200" dirty="0" smtClean="0"/>
              <a:t>Motivation to the Air Force</a:t>
            </a:r>
          </a:p>
          <a:p>
            <a:pPr marL="860425" lvl="1" indent="-457200">
              <a:buFont typeface="+mj-lt"/>
              <a:buAutoNum type="arabicPeriod"/>
            </a:pPr>
            <a:r>
              <a:rPr lang="en-US" sz="1200" dirty="0" smtClean="0"/>
              <a:t>Fitness</a:t>
            </a:r>
          </a:p>
          <a:p>
            <a:pPr marL="457200" indent="-457200"/>
            <a:r>
              <a:rPr lang="en-US" sz="2000" dirty="0" smtClean="0"/>
              <a:t>Focus is on your personal </a:t>
            </a:r>
            <a:br>
              <a:rPr lang="en-US" sz="2000" dirty="0" smtClean="0"/>
            </a:br>
            <a:r>
              <a:rPr lang="en-US" sz="2000" dirty="0" smtClean="0"/>
              <a:t>characteristics and attributes </a:t>
            </a:r>
          </a:p>
          <a:p>
            <a:pPr marL="457200" indent="-457200"/>
            <a:r>
              <a:rPr lang="en-US" sz="2000" dirty="0" smtClean="0"/>
              <a:t>Help the ALO record your story – Have a Leadership Resume</a:t>
            </a:r>
          </a:p>
          <a:p>
            <a:pPr marL="860425" lvl="1" indent="-457200"/>
            <a:r>
              <a:rPr lang="en-US" sz="1800" dirty="0" smtClean="0"/>
              <a:t>Don’t make the ALO have to play “20 questions”</a:t>
            </a:r>
          </a:p>
          <a:p>
            <a:pPr marL="860425" lvl="1" indent="-457200"/>
            <a:r>
              <a:rPr lang="en-US" sz="1800" dirty="0" smtClean="0"/>
              <a:t>Be prepared to talk about yourself</a:t>
            </a:r>
          </a:p>
          <a:p>
            <a:pPr marL="860425" lvl="1" indent="-457200"/>
            <a:r>
              <a:rPr lang="en-US" sz="1800" dirty="0"/>
              <a:t>Know your strengths and your areas to </a:t>
            </a:r>
            <a:r>
              <a:rPr lang="en-US" sz="1800" dirty="0" smtClean="0"/>
              <a:t>improve</a:t>
            </a:r>
          </a:p>
          <a:p>
            <a:pPr marL="457200" indent="-457200"/>
            <a:r>
              <a:rPr lang="en-US" sz="2000" dirty="0" smtClean="0"/>
              <a:t>If you interview early, keep your ALO updated on your activities throughout the school year.  </a:t>
            </a:r>
            <a:r>
              <a:rPr lang="en-US" sz="2000" dirty="0" err="1" smtClean="0"/>
              <a:t>He/She</a:t>
            </a:r>
            <a:r>
              <a:rPr lang="en-US" sz="2000" dirty="0" smtClean="0"/>
              <a:t> can update the evaluation and your rating.</a:t>
            </a:r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4" name="Picture 3" descr="IMG_1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9200" y="1828800"/>
            <a:ext cx="34290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334250" y="6524625"/>
            <a:ext cx="1452563" cy="333375"/>
          </a:xfrm>
          <a:prstGeom prst="rect">
            <a:avLst/>
          </a:prstGeom>
        </p:spPr>
        <p:txBody>
          <a:bodyPr/>
          <a:lstStyle/>
          <a:p>
            <a:fld id="{FA28094F-B4D4-4D61-A0CB-F323A54165F3}" type="slidenum">
              <a:rPr lang="en-US" smtClean="0"/>
              <a:pPr/>
              <a:t>5</a:t>
            </a:fld>
            <a:r>
              <a:rPr lang="en-US" smtClean="0"/>
              <a:t>/7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33350"/>
            <a:ext cx="5149850" cy="1143000"/>
          </a:xfrm>
        </p:spPr>
        <p:txBody>
          <a:bodyPr/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Interview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174" y="1536700"/>
            <a:ext cx="8378826" cy="4940300"/>
          </a:xfrm>
        </p:spPr>
        <p:txBody>
          <a:bodyPr/>
          <a:lstStyle/>
          <a:p>
            <a:pPr lvl="1"/>
            <a:r>
              <a:rPr lang="en-US" dirty="0" smtClean="0"/>
              <a:t>Bring </a:t>
            </a:r>
            <a:r>
              <a:rPr lang="en-US" dirty="0"/>
              <a:t>pen/</a:t>
            </a:r>
            <a:r>
              <a:rPr lang="en-US" dirty="0" smtClean="0"/>
              <a:t>paper</a:t>
            </a:r>
          </a:p>
          <a:p>
            <a:pPr lvl="2"/>
            <a:r>
              <a:rPr lang="en-US" dirty="0" smtClean="0"/>
              <a:t>Take notes on what to do next, </a:t>
            </a:r>
            <a:br>
              <a:rPr lang="en-US" dirty="0" smtClean="0"/>
            </a:br>
            <a:r>
              <a:rPr lang="en-US" dirty="0" smtClean="0"/>
              <a:t>improvement areas, etc.</a:t>
            </a:r>
            <a:endParaRPr lang="en-US" dirty="0"/>
          </a:p>
          <a:p>
            <a:pPr lvl="1"/>
            <a:r>
              <a:rPr lang="en-US" dirty="0"/>
              <a:t>C</a:t>
            </a:r>
            <a:r>
              <a:rPr lang="en-US" dirty="0" smtClean="0"/>
              <a:t>heck </a:t>
            </a:r>
            <a:r>
              <a:rPr lang="en-US" dirty="0"/>
              <a:t>email/</a:t>
            </a:r>
            <a:r>
              <a:rPr lang="en-US" dirty="0" smtClean="0"/>
              <a:t>spam and </a:t>
            </a:r>
            <a:r>
              <a:rPr lang="en-US" dirty="0" err="1" smtClean="0"/>
              <a:t>vmail</a:t>
            </a:r>
            <a:endParaRPr lang="en-US" dirty="0" smtClean="0"/>
          </a:p>
          <a:p>
            <a:pPr lvl="2"/>
            <a:r>
              <a:rPr lang="en-US" dirty="0" smtClean="0"/>
              <a:t>This is how USAFA and your ALO </a:t>
            </a:r>
            <a:br>
              <a:rPr lang="en-US" dirty="0" smtClean="0"/>
            </a:br>
            <a:r>
              <a:rPr lang="en-US" dirty="0" smtClean="0"/>
              <a:t>will communicate with you</a:t>
            </a:r>
            <a:endParaRPr lang="en-US" dirty="0"/>
          </a:p>
          <a:p>
            <a:pPr lvl="1"/>
            <a:r>
              <a:rPr lang="en-US" sz="2400" dirty="0"/>
              <a:t>Leadership </a:t>
            </a:r>
            <a:r>
              <a:rPr lang="en-US" sz="2400" dirty="0" smtClean="0"/>
              <a:t>Resume</a:t>
            </a:r>
          </a:p>
          <a:p>
            <a:pPr lvl="2"/>
            <a:r>
              <a:rPr lang="en-US" dirty="0" smtClean="0"/>
              <a:t>Leadership positions, projects, situations, responsibilities</a:t>
            </a:r>
          </a:p>
          <a:p>
            <a:pPr lvl="2"/>
            <a:r>
              <a:rPr lang="en-US" dirty="0" smtClean="0"/>
              <a:t>Not a list of community service or extracurricular activities</a:t>
            </a:r>
          </a:p>
          <a:p>
            <a:pPr lvl="2"/>
            <a:r>
              <a:rPr lang="en-US" sz="2000" dirty="0" smtClean="0"/>
              <a:t>Situation or Task</a:t>
            </a:r>
          </a:p>
          <a:p>
            <a:pPr lvl="2"/>
            <a:r>
              <a:rPr lang="en-US" sz="2000" dirty="0" smtClean="0"/>
              <a:t>Actions</a:t>
            </a:r>
          </a:p>
          <a:p>
            <a:pPr lvl="2"/>
            <a:r>
              <a:rPr lang="en-US" sz="2000" dirty="0" smtClean="0"/>
              <a:t>Result</a:t>
            </a:r>
          </a:p>
          <a:p>
            <a:pPr lvl="2"/>
            <a:r>
              <a:rPr lang="en-US" dirty="0" smtClean="0"/>
              <a:t>How you made a positive impact</a:t>
            </a:r>
          </a:p>
          <a:p>
            <a:pPr lvl="1"/>
            <a:r>
              <a:rPr lang="en-US" dirty="0" smtClean="0"/>
              <a:t>Parents</a:t>
            </a:r>
            <a:r>
              <a:rPr lang="en-US" dirty="0"/>
              <a:t>: </a:t>
            </a:r>
            <a:r>
              <a:rPr lang="en-US" dirty="0" smtClean="0"/>
              <a:t>Practice interviewing with role </a:t>
            </a:r>
            <a:r>
              <a:rPr lang="en-US" dirty="0"/>
              <a:t>playing</a:t>
            </a:r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334250" y="6524625"/>
            <a:ext cx="1452563" cy="333375"/>
          </a:xfrm>
          <a:prstGeom prst="rect">
            <a:avLst/>
          </a:prstGeom>
        </p:spPr>
        <p:txBody>
          <a:bodyPr/>
          <a:lstStyle/>
          <a:p>
            <a:fld id="{FA28094F-B4D4-4D61-A0CB-F323A54165F3}" type="slidenum">
              <a:rPr lang="en-US" smtClean="0"/>
              <a:pPr/>
              <a:t>6</a:t>
            </a:fld>
            <a:r>
              <a:rPr lang="en-US" smtClean="0"/>
              <a:t>/7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 rot="19991363">
            <a:off x="567865" y="5083082"/>
            <a:ext cx="6501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19991363">
            <a:off x="404920" y="5766294"/>
            <a:ext cx="8463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IMPACT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1600200"/>
            <a:ext cx="3111500" cy="230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584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133350"/>
            <a:ext cx="6597650" cy="1143000"/>
          </a:xfrm>
        </p:spPr>
        <p:txBody>
          <a:bodyPr/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Ways to Maximize Your Chances for an Offer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752600"/>
            <a:ext cx="8531226" cy="4343400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Hope Is </a:t>
            </a:r>
            <a:r>
              <a:rPr lang="en-US" sz="1800" u="sng" dirty="0" smtClean="0"/>
              <a:t>Not</a:t>
            </a:r>
            <a:r>
              <a:rPr lang="en-US" sz="1800" dirty="0" smtClean="0"/>
              <a:t> A Strategy!</a:t>
            </a:r>
            <a:br>
              <a:rPr lang="en-US" sz="1800" dirty="0" smtClean="0"/>
            </a:br>
            <a:r>
              <a:rPr lang="en-US" sz="1800" dirty="0" smtClean="0"/>
              <a:t>Have Realistic Expectations &amp; Plan B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u="sng" dirty="0" smtClean="0"/>
              <a:t>Read</a:t>
            </a:r>
            <a:r>
              <a:rPr lang="en-US" sz="1800" dirty="0" smtClean="0"/>
              <a:t> The Candidate Instructions – </a:t>
            </a:r>
            <a:br>
              <a:rPr lang="en-US" sz="1800" dirty="0" smtClean="0"/>
            </a:br>
            <a:r>
              <a:rPr lang="en-US" sz="1800" dirty="0" smtClean="0"/>
              <a:t>It’s All In There!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Start </a:t>
            </a:r>
            <a:r>
              <a:rPr lang="en-US" sz="1800" u="sng" dirty="0" smtClean="0"/>
              <a:t>Now</a:t>
            </a:r>
            <a:r>
              <a:rPr lang="en-US" sz="1800" dirty="0" smtClean="0"/>
              <a:t> – Sense Of Urgency – </a:t>
            </a:r>
            <a:br>
              <a:rPr lang="en-US" sz="1800" dirty="0" smtClean="0"/>
            </a:br>
            <a:r>
              <a:rPr lang="en-US" sz="1800" dirty="0" smtClean="0"/>
              <a:t>Be Proactive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Apply Early To ALL Nominating Sources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Keep Testing Until You Are Competitive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Practice The CFA  Early – Time It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The Writing Sample Is An Opportunity…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Teacher Evaluations Are Important -  </a:t>
            </a:r>
            <a:r>
              <a:rPr lang="en-US" sz="1800" u="sng" dirty="0" smtClean="0"/>
              <a:t>Make A Plan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Communicate With Your ALO &amp; Admissions Counselor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It’s a roller coaster ride – Stay flexible</a:t>
            </a:r>
          </a:p>
          <a:p>
            <a:pPr marL="457200" indent="-457200">
              <a:buNone/>
            </a:pPr>
            <a:endParaRPr lang="en-US" sz="2000" dirty="0" smtClean="0"/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334250" y="6524625"/>
            <a:ext cx="1452563" cy="333375"/>
          </a:xfrm>
          <a:prstGeom prst="rect">
            <a:avLst/>
          </a:prstGeom>
        </p:spPr>
        <p:txBody>
          <a:bodyPr/>
          <a:lstStyle/>
          <a:p>
            <a:fld id="{FA28094F-B4D4-4D61-A0CB-F323A54165F3}" type="slidenum">
              <a:rPr lang="en-US" smtClean="0"/>
              <a:pPr/>
              <a:t>7</a:t>
            </a:fld>
            <a:r>
              <a:rPr lang="en-US" smtClean="0"/>
              <a:t>/7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1600200"/>
            <a:ext cx="2667000" cy="177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3429000"/>
            <a:ext cx="1828800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Line 5"/>
          <p:cNvSpPr>
            <a:spLocks noChangeShapeType="1"/>
          </p:cNvSpPr>
          <p:nvPr/>
        </p:nvSpPr>
        <p:spPr bwMode="auto">
          <a:xfrm>
            <a:off x="382588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200711" name="Picture 7" descr="usafasea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7325" y="1485900"/>
            <a:ext cx="3698875" cy="388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07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sng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sng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4727</TotalTime>
  <Words>243</Words>
  <Application>Microsoft Macintosh PowerPoint</Application>
  <PresentationFormat>On-screen Show (4:3)</PresentationFormat>
  <Paragraphs>92</Paragraphs>
  <Slides>8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Blank Presentation</vt:lpstr>
      <vt:lpstr>Clip</vt:lpstr>
      <vt:lpstr>The ALO Interview </vt:lpstr>
      <vt:lpstr>The Role of Liaison Officers</vt:lpstr>
      <vt:lpstr>What do ALOs do each year?   </vt:lpstr>
      <vt:lpstr>Admission Measures</vt:lpstr>
      <vt:lpstr>The Interview</vt:lpstr>
      <vt:lpstr>The Interview</vt:lpstr>
      <vt:lpstr>10 Ways to Maximize Your Chances for an Offer</vt:lpstr>
      <vt:lpstr>PowerPoint Presentation</vt:lpstr>
    </vt:vector>
  </TitlesOfParts>
  <Company>ccp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USAFA Update</dc:title>
  <dc:creator>Eric.Roehrkasse</dc:creator>
  <cp:lastModifiedBy>Steve Staso</cp:lastModifiedBy>
  <cp:revision>258</cp:revision>
  <dcterms:created xsi:type="dcterms:W3CDTF">2003-07-18T20:01:35Z</dcterms:created>
  <dcterms:modified xsi:type="dcterms:W3CDTF">2016-07-23T07:11:49Z</dcterms:modified>
</cp:coreProperties>
</file>